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5.xml" ContentType="application/vnd.openxmlformats-officedocument.presentationml.notesSlide+xml"/>
  <Override PartName="/ppt/webextensions/webextension3.xml" ContentType="application/vnd.ms-office.webextension+xml"/>
  <Override PartName="/ppt/notesSlides/notesSlide6.xml" ContentType="application/vnd.openxmlformats-officedocument.presentationml.notesSlide+xml"/>
  <Override PartName="/ppt/webextensions/webextension4.xml" ContentType="application/vnd.ms-office.webextension+xml"/>
  <Override PartName="/ppt/notesSlides/notesSlide7.xml" ContentType="application/vnd.openxmlformats-officedocument.presentationml.notesSlide+xml"/>
  <Override PartName="/ppt/webextensions/webextension5.xml" ContentType="application/vnd.ms-office.webextension+xml"/>
  <Override PartName="/ppt/notesSlides/notesSlide8.xml" ContentType="application/vnd.openxmlformats-officedocument.presentationml.notesSlide+xml"/>
  <Override PartName="/ppt/webextensions/webextension6.xml" ContentType="application/vnd.ms-office.webextension+xml"/>
  <Override PartName="/ppt/notesSlides/notesSlide9.xml" ContentType="application/vnd.openxmlformats-officedocument.presentationml.notesSlide+xml"/>
  <Override PartName="/ppt/webextensions/webextension7.xml" ContentType="application/vnd.ms-office.webextension+xml"/>
  <Override PartName="/ppt/notesSlides/notesSlide10.xml" ContentType="application/vnd.openxmlformats-officedocument.presentationml.notesSlide+xml"/>
  <Override PartName="/ppt/webextensions/webextension8.xml" ContentType="application/vnd.ms-office.webextension+xml"/>
  <Override PartName="/ppt/notesSlides/notesSlide11.xml" ContentType="application/vnd.openxmlformats-officedocument.presentationml.notesSlide+xml"/>
  <Override PartName="/ppt/webextensions/webextension9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3" r:id="rId5"/>
    <p:sldId id="265" r:id="rId6"/>
    <p:sldId id="272" r:id="rId7"/>
    <p:sldId id="296" r:id="rId8"/>
    <p:sldId id="289" r:id="rId9"/>
    <p:sldId id="290" r:id="rId10"/>
    <p:sldId id="291" r:id="rId11"/>
    <p:sldId id="292" r:id="rId12"/>
    <p:sldId id="293" r:id="rId13"/>
    <p:sldId id="295" r:id="rId14"/>
    <p:sldId id="284" r:id="rId15"/>
    <p:sldId id="285" r:id="rId16"/>
    <p:sldId id="267" r:id="rId17"/>
    <p:sldId id="299" r:id="rId18"/>
    <p:sldId id="304" r:id="rId19"/>
    <p:sldId id="303" r:id="rId20"/>
    <p:sldId id="302" r:id="rId21"/>
    <p:sldId id="301" r:id="rId22"/>
    <p:sldId id="300" r:id="rId23"/>
    <p:sldId id="261" r:id="rId24"/>
    <p:sldId id="274" r:id="rId25"/>
  </p:sldIdLst>
  <p:sldSz cx="18288000" cy="10287000"/>
  <p:notesSz cx="6858000" cy="9144000"/>
  <p:embeddedFontLst>
    <p:embeddedFont>
      <p:font typeface="Arita Dotum Bold" panose="020B0600000101010101" charset="-127"/>
      <p:regular r:id="rId27"/>
    </p:embeddedFont>
    <p:embeddedFont>
      <p:font typeface="Arita Dotum Medium" panose="020B0600000101010101" charset="-127"/>
      <p:regular r:id="rId28"/>
    </p:embeddedFont>
    <p:embeddedFont>
      <p:font typeface="Arial Rounded MT Bold" panose="020F0704030504030204" pitchFamily="3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F38DEA6-B770-45D9-9C33-AAB129317F62}">
          <p14:sldIdLst>
            <p14:sldId id="256"/>
            <p14:sldId id="257"/>
            <p14:sldId id="259"/>
            <p14:sldId id="263"/>
            <p14:sldId id="265"/>
            <p14:sldId id="272"/>
            <p14:sldId id="296"/>
            <p14:sldId id="289"/>
            <p14:sldId id="290"/>
            <p14:sldId id="291"/>
            <p14:sldId id="292"/>
            <p14:sldId id="293"/>
            <p14:sldId id="295"/>
            <p14:sldId id="284"/>
            <p14:sldId id="285"/>
            <p14:sldId id="267"/>
            <p14:sldId id="299"/>
            <p14:sldId id="304"/>
            <p14:sldId id="303"/>
            <p14:sldId id="302"/>
            <p14:sldId id="301"/>
            <p14:sldId id="300"/>
            <p14:sldId id="261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7DBE13-DC28-4329-A845-44A88557A1DB}" v="41" dt="2023-09-05T18:01:59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3" autoAdjust="0"/>
    <p:restoredTop sz="94622" autoAdjust="0"/>
  </p:normalViewPr>
  <p:slideViewPr>
    <p:cSldViewPr>
      <p:cViewPr varScale="1">
        <p:scale>
          <a:sx n="54" d="100"/>
          <a:sy n="54" d="100"/>
        </p:scale>
        <p:origin x="86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5DE46-B2D7-40B0-8E29-6E79F22DEBEF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98065-30D1-48CF-B998-C91BCFCDB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301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98065-30D1-48CF-B998-C91BCFCDB1C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6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98065-30D1-48CF-B998-C91BCFCDB1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25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98065-30D1-48CF-B998-C91BCFCDB1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6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98065-30D1-48CF-B998-C91BCFCDB1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189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98065-30D1-48CF-B998-C91BCFCDB1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24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98065-30D1-48CF-B998-C91BCFCDB1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2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98065-30D1-48CF-B998-C91BCFCDB1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485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98065-30D1-48CF-B998-C91BCFCDB1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7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98065-30D1-48CF-B998-C91BCFCDB1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94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98065-30D1-48CF-B998-C91BCFCDB1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7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98065-30D1-48CF-B998-C91BCFCDB1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1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11/relationships/webextension" Target="../webextensions/webextension1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microsoft.com/office/2011/relationships/webextension" Target="../webextensions/webextension2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11/relationships/webextension" Target="../webextensions/webextension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9453" y="8033055"/>
            <a:ext cx="9198576" cy="926893"/>
            <a:chOff x="0" y="0"/>
            <a:chExt cx="7063606" cy="12358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865682" cy="1235858"/>
              <a:chOff x="0" y="0"/>
              <a:chExt cx="1878465" cy="3381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8465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878465" h="338133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38133"/>
                    </a:lnTo>
                    <a:lnTo>
                      <a:pt x="0" y="33813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586981" y="411638"/>
              <a:ext cx="6476625" cy="495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chemeClr val="tx2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:: 3</a:t>
              </a:r>
              <a:r>
                <a:rPr lang="ko-KR" altLang="en-US" sz="2800" dirty="0">
                  <a:solidFill>
                    <a:schemeClr val="tx2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조</a:t>
              </a:r>
              <a:r>
                <a:rPr lang="en-US" altLang="ko-KR" sz="2800" dirty="0">
                  <a:solidFill>
                    <a:schemeClr val="tx2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:: </a:t>
              </a:r>
              <a:r>
                <a:rPr lang="ko-KR" altLang="en-US" sz="2800" dirty="0">
                  <a:solidFill>
                    <a:schemeClr val="tx2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고영진 김경은 이연빈 이윤지 </a:t>
              </a:r>
              <a:r>
                <a:rPr lang="ko-KR" altLang="en-US" sz="2800" dirty="0" err="1">
                  <a:solidFill>
                    <a:schemeClr val="tx2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이치웅</a:t>
              </a:r>
              <a:endParaRPr lang="en-US" sz="2800" dirty="0">
                <a:solidFill>
                  <a:schemeClr val="tx2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TextBox 24"/>
          <p:cNvSpPr txBox="1"/>
          <p:nvPr/>
        </p:nvSpPr>
        <p:spPr>
          <a:xfrm>
            <a:off x="1823532" y="1752368"/>
            <a:ext cx="7777667" cy="4831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8800" b="1" spc="155" dirty="0">
                <a:solidFill>
                  <a:srgbClr val="003EA8"/>
                </a:solidFill>
                <a:latin typeface="Arial Rounded MT Bold" panose="020F0704030504030204" pitchFamily="34" charset="0"/>
                <a:ea typeface="휴먼둥근헤드라인" panose="02030504000101010101" pitchFamily="18" charset="-127"/>
              </a:rPr>
              <a:t>A.I.</a:t>
            </a:r>
            <a:endParaRPr lang="en-US" sz="8800" spc="155" dirty="0">
              <a:solidFill>
                <a:srgbClr val="003EA8"/>
              </a:solidFill>
              <a:latin typeface="Arial Rounded MT Bold" panose="020F0704030504030204" pitchFamily="34" charset="0"/>
              <a:ea typeface="휴먼둥근헤드라인" panose="02030504000101010101" pitchFamily="18" charset="-127"/>
            </a:endParaRPr>
          </a:p>
          <a:p>
            <a:pPr>
              <a:lnSpc>
                <a:spcPts val="13000"/>
              </a:lnSpc>
            </a:pPr>
            <a:r>
              <a:rPr lang="en-US" sz="8800" b="1" spc="155" dirty="0">
                <a:solidFill>
                  <a:srgbClr val="003EA8"/>
                </a:solidFill>
                <a:latin typeface="Arial Rounded MT Bold" panose="020F0704030504030204" pitchFamily="34" charset="0"/>
                <a:ea typeface="휴먼둥근헤드라인" panose="02030504000101010101" pitchFamily="18" charset="-127"/>
              </a:rPr>
              <a:t>Research</a:t>
            </a:r>
            <a:endParaRPr lang="en-US" sz="8800" spc="155" dirty="0">
              <a:solidFill>
                <a:srgbClr val="003EA8"/>
              </a:solidFill>
              <a:latin typeface="Arial Rounded MT Bold" panose="020F0704030504030204" pitchFamily="34" charset="0"/>
              <a:ea typeface="휴먼둥근헤드라인" panose="02030504000101010101" pitchFamily="18" charset="-127"/>
            </a:endParaRPr>
          </a:p>
          <a:p>
            <a:pPr>
              <a:lnSpc>
                <a:spcPts val="13000"/>
              </a:lnSpc>
            </a:pPr>
            <a:r>
              <a:rPr lang="en-US" sz="8800" b="1" spc="155" dirty="0">
                <a:solidFill>
                  <a:srgbClr val="003EA8"/>
                </a:solidFill>
                <a:latin typeface="Arial Rounded MT Bold" panose="020F0704030504030204" pitchFamily="34" charset="0"/>
                <a:ea typeface="휴먼둥근헤드라인" panose="02030504000101010101" pitchFamily="18" charset="-127"/>
              </a:rPr>
              <a:t>Trends</a:t>
            </a:r>
            <a:endParaRPr lang="en-US" sz="5400" b="1" spc="155" dirty="0">
              <a:solidFill>
                <a:srgbClr val="003EA8"/>
              </a:solidFill>
              <a:latin typeface="Arial Rounded MT Bold" panose="020F0704030504030204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58153-7687-D022-7C2E-8EF3B8B51243}"/>
              </a:ext>
            </a:extLst>
          </p:cNvPr>
          <p:cNvSpPr txBox="1"/>
          <p:nvPr/>
        </p:nvSpPr>
        <p:spPr>
          <a:xfrm>
            <a:off x="8242314" y="659993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00" spc="155" dirty="0">
                <a:solidFill>
                  <a:srgbClr val="003EA8"/>
                </a:solidFill>
                <a:latin typeface="Arial Rounded MT Bold" panose="020F0704030504030204" pitchFamily="34" charset="0"/>
                <a:ea typeface="휴먼둥근헤드라인" panose="02030504000101010101" pitchFamily="18" charset="-127"/>
              </a:rPr>
              <a:t>2023.8.</a:t>
            </a:r>
            <a:endParaRPr lang="en-US" altLang="ko-KR" sz="3600" spc="155" dirty="0">
              <a:solidFill>
                <a:srgbClr val="003EA8"/>
              </a:solidFill>
              <a:latin typeface="Arial Rounded MT Bold" panose="020F0704030504030204" pitchFamily="34" charset="0"/>
              <a:ea typeface="휴먼둥근헤드라인" panose="02030504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219294" y="2249420"/>
            <a:ext cx="15795020" cy="7542280"/>
            <a:chOff x="0" y="0"/>
            <a:chExt cx="5762066" cy="463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86AB9D0-9401-1F26-7FED-7BACE38C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35" y="3278028"/>
            <a:ext cx="8199297" cy="464820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C0C4764A-926A-8C43-2BF7-E88AFC95374D}"/>
              </a:ext>
            </a:extLst>
          </p:cNvPr>
          <p:cNvSpPr txBox="1"/>
          <p:nvPr/>
        </p:nvSpPr>
        <p:spPr>
          <a:xfrm>
            <a:off x="1697603" y="2494651"/>
            <a:ext cx="711977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altLang="ko-KR" sz="3200" b="1" dirty="0">
                <a:solidFill>
                  <a:srgbClr val="003EA8"/>
                </a:solidFill>
                <a:latin typeface="Arita Dotum Medium" panose="020B0600000101010101" charset="-127"/>
                <a:ea typeface="Arita Dotum Medium" panose="020B0600000101010101" charset="-127"/>
              </a:rPr>
              <a:t>3) Model</a:t>
            </a: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Arita Dotum Medium" panose="020B0600000101010101" charset="-127"/>
                <a:ea typeface="Arita Dotum Medium" panose="020B0600000101010101" charset="-127"/>
              </a:rPr>
              <a:t>해당 표에서 </a:t>
            </a:r>
            <a:r>
              <a:rPr lang="en-US" altLang="ko-KR" sz="2400" b="1" dirty="0">
                <a:latin typeface="Arita Dotum Medium" panose="020B0600000101010101" charset="-127"/>
                <a:ea typeface="Arita Dotum Medium" panose="020B0600000101010101" charset="-127"/>
              </a:rPr>
              <a:t>model </a:t>
            </a:r>
            <a:r>
              <a:rPr lang="ko-KR" altLang="en-US" sz="2400" b="1" dirty="0">
                <a:latin typeface="Arita Dotum Medium" panose="020B0600000101010101" charset="-127"/>
                <a:ea typeface="Arita Dotum Medium" panose="020B0600000101010101" charset="-127"/>
              </a:rPr>
              <a:t>키워드를 모두 추출</a:t>
            </a:r>
            <a:endParaRPr lang="en-US" sz="24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73C753-9682-AF77-1480-AF969C57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02" y="3816236"/>
            <a:ext cx="7284415" cy="567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939C45D8-B33C-4303-A909-86BCF20971B1}"/>
              </a:ext>
            </a:extLst>
          </p:cNvPr>
          <p:cNvGrpSpPr/>
          <p:nvPr/>
        </p:nvGrpSpPr>
        <p:grpSpPr>
          <a:xfrm>
            <a:off x="905495" y="710708"/>
            <a:ext cx="6638305" cy="851392"/>
            <a:chOff x="0" y="0"/>
            <a:chExt cx="3286657" cy="695693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CE3ED689-19A4-4710-84BF-22A459AFC0D7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DE3B91B0-FECC-4C64-B642-0701D92667D2}"/>
              </a:ext>
            </a:extLst>
          </p:cNvPr>
          <p:cNvSpPr txBox="1"/>
          <p:nvPr/>
        </p:nvSpPr>
        <p:spPr>
          <a:xfrm>
            <a:off x="1153155" y="266700"/>
            <a:ext cx="6271206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데이터 전처리 과정 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(</a:t>
            </a:r>
            <a:r>
              <a:rPr lang="ko-KR" altLang="en-US" sz="4400" dirty="0" err="1">
                <a:solidFill>
                  <a:srgbClr val="003EA8"/>
                </a:solidFill>
                <a:ea typeface="Arita Dotum Bold"/>
              </a:rPr>
              <a:t>크롤링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)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137605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7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219294" y="2249420"/>
            <a:ext cx="16306706" cy="7758332"/>
            <a:chOff x="0" y="0"/>
            <a:chExt cx="5762066" cy="463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23">
            <a:extLst>
              <a:ext uri="{FF2B5EF4-FFF2-40B4-BE49-F238E27FC236}">
                <a16:creationId xmlns:a16="http://schemas.microsoft.com/office/drawing/2014/main" id="{AB65FA00-F9A9-DD5A-E830-5824EA433E76}"/>
              </a:ext>
            </a:extLst>
          </p:cNvPr>
          <p:cNvSpPr txBox="1"/>
          <p:nvPr/>
        </p:nvSpPr>
        <p:spPr>
          <a:xfrm>
            <a:off x="1697603" y="2494651"/>
            <a:ext cx="7119778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altLang="ko-KR" sz="3200" b="1" dirty="0">
                <a:solidFill>
                  <a:srgbClr val="003EA8"/>
                </a:solidFill>
                <a:latin typeface="Arita Dotum Medium" panose="020B0600000101010101" charset="-127"/>
                <a:ea typeface="Arita Dotum Medium" panose="020B0600000101010101" charset="-127"/>
              </a:rPr>
              <a:t>4) paperswithcode.csv(output)</a:t>
            </a: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Arita Dotum Medium" panose="020B0600000101010101" charset="-127"/>
                <a:ea typeface="Arita Dotum Medium" panose="020B0600000101010101" charset="-127"/>
              </a:rPr>
              <a:t>앞에서 </a:t>
            </a:r>
            <a:r>
              <a:rPr lang="en-US" altLang="ko-KR" sz="2400" b="1" dirty="0">
                <a:latin typeface="Arita Dotum Medium" panose="020B0600000101010101" charset="-127"/>
                <a:ea typeface="Arita Dotum Medium" panose="020B0600000101010101" charset="-127"/>
              </a:rPr>
              <a:t>3</a:t>
            </a:r>
            <a:r>
              <a:rPr lang="ko-KR" altLang="en-US" sz="2400" b="1" dirty="0">
                <a:latin typeface="Arita Dotum Medium" panose="020B0600000101010101" charset="-127"/>
                <a:ea typeface="Arita Dotum Medium" panose="020B0600000101010101" charset="-127"/>
              </a:rPr>
              <a:t>번의 과정을 거쳐 얻은 </a:t>
            </a:r>
            <a:r>
              <a:rPr lang="ko-KR" altLang="en-US" sz="2400" b="1" dirty="0" err="1">
                <a:latin typeface="Arita Dotum Medium" panose="020B0600000101010101" charset="-127"/>
                <a:ea typeface="Arita Dotum Medium" panose="020B0600000101010101" charset="-127"/>
              </a:rPr>
              <a:t>크롤링</a:t>
            </a:r>
            <a:r>
              <a:rPr lang="ko-KR" altLang="en-US" sz="2400" b="1" dirty="0">
                <a:latin typeface="Arita Dotum Medium" panose="020B0600000101010101" charset="-127"/>
                <a:ea typeface="Arita Dotum Medium" panose="020B0600000101010101" charset="-127"/>
              </a:rPr>
              <a:t> 데이터</a:t>
            </a:r>
            <a:endParaRPr lang="en-US" altLang="ko-KR" sz="24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ta Dotum Medium" panose="020B0600000101010101" charset="-127"/>
                <a:ea typeface="Arita Dotum Medium" panose="020B0600000101010101" charset="-127"/>
              </a:rPr>
              <a:t>Method, category, model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이라는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columns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을 가짐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총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1928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개의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row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를 가짐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각 행들은 모두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non-null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형태의 데이터</a:t>
            </a:r>
            <a:endParaRPr lang="en-US" sz="24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7941B01-750A-A845-843C-EEAB869D9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80852"/>
            <a:ext cx="5715000" cy="394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FDCFBCC-D226-5B0A-6D2E-FB2CABF40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541" y="4383817"/>
            <a:ext cx="8520705" cy="52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247BFA0F-4BB0-42CE-B95C-8B214B9D7019}"/>
              </a:ext>
            </a:extLst>
          </p:cNvPr>
          <p:cNvGrpSpPr/>
          <p:nvPr/>
        </p:nvGrpSpPr>
        <p:grpSpPr>
          <a:xfrm>
            <a:off x="905495" y="710708"/>
            <a:ext cx="6638305" cy="851392"/>
            <a:chOff x="0" y="0"/>
            <a:chExt cx="3286657" cy="695693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F9B2DF55-ECF0-420E-8282-D622F49F24D5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88B8E112-A518-4C95-8E7B-C6E1DA6FB888}"/>
              </a:ext>
            </a:extLst>
          </p:cNvPr>
          <p:cNvSpPr txBox="1"/>
          <p:nvPr/>
        </p:nvSpPr>
        <p:spPr>
          <a:xfrm>
            <a:off x="1153155" y="266700"/>
            <a:ext cx="6271206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데이터 전처리 과정 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(</a:t>
            </a:r>
            <a:r>
              <a:rPr lang="ko-KR" altLang="en-US" sz="4400" dirty="0" err="1">
                <a:solidFill>
                  <a:srgbClr val="003EA8"/>
                </a:solidFill>
                <a:ea typeface="Arita Dotum Bold"/>
              </a:rPr>
              <a:t>크롤링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)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54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369BAED6-E2C3-E504-D3B6-84D1AB327C18}"/>
              </a:ext>
            </a:extLst>
          </p:cNvPr>
          <p:cNvGrpSpPr/>
          <p:nvPr/>
        </p:nvGrpSpPr>
        <p:grpSpPr>
          <a:xfrm>
            <a:off x="588825" y="3335031"/>
            <a:ext cx="7631345" cy="5835563"/>
            <a:chOff x="-182089" y="166081"/>
            <a:chExt cx="5762066" cy="463042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80F5B7F-D819-C867-CF83-5AE3CF9BF090}"/>
                </a:ext>
              </a:extLst>
            </p:cNvPr>
            <p:cNvSpPr/>
            <p:nvPr/>
          </p:nvSpPr>
          <p:spPr>
            <a:xfrm>
              <a:off x="-182089" y="166081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flipH="1">
            <a:off x="9002294" y="3332790"/>
            <a:ext cx="8503582" cy="5835563"/>
            <a:chOff x="0" y="0"/>
            <a:chExt cx="5762066" cy="463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23">
            <a:extLst>
              <a:ext uri="{FF2B5EF4-FFF2-40B4-BE49-F238E27FC236}">
                <a16:creationId xmlns:a16="http://schemas.microsoft.com/office/drawing/2014/main" id="{9ADB7F70-76A4-6909-1C8A-FFEADA978AE7}"/>
              </a:ext>
            </a:extLst>
          </p:cNvPr>
          <p:cNvSpPr txBox="1"/>
          <p:nvPr/>
        </p:nvSpPr>
        <p:spPr>
          <a:xfrm>
            <a:off x="945218" y="3390900"/>
            <a:ext cx="7086600" cy="4052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altLang="ko-KR" sz="2400" b="1" dirty="0">
                <a:solidFill>
                  <a:srgbClr val="003EA8"/>
                </a:solidFill>
                <a:latin typeface="Arita Dotum Medium" panose="020B0600000101010101" charset="-127"/>
                <a:ea typeface="Arita Dotum Medium" panose="020B0600000101010101" charset="-127"/>
              </a:rPr>
              <a:t>Concept</a:t>
            </a:r>
          </a:p>
          <a:p>
            <a:pPr marL="342900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rita Dotum Medium" panose="020B0600000101010101" charset="-127"/>
                <a:ea typeface="Arita Dotum Medium" panose="020B0600000101010101" charset="-127"/>
              </a:rPr>
              <a:t>Arxiv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 dataset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의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Abstract &amp; Title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에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대해 모델 키워드 추출 및 분류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Ex) abstract or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title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에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GAN(model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이름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)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이라는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모델이 들어가면 해당 모델이 속한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Method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항목을 열로 추가하여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True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값으로 설정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1257300" lvl="2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Ex)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2400" dirty="0" err="1">
                <a:latin typeface="Arita Dotum Medium" panose="020B0600000101010101" charset="-127"/>
                <a:ea typeface="Arita Dotum Medium" panose="020B0600000101010101" charset="-127"/>
              </a:rPr>
              <a:t>is_CV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 = True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BACA467B-1DBA-AE3F-E18D-4FBAD7E93846}"/>
              </a:ext>
            </a:extLst>
          </p:cNvPr>
          <p:cNvSpPr txBox="1"/>
          <p:nvPr/>
        </p:nvSpPr>
        <p:spPr>
          <a:xfrm>
            <a:off x="9448800" y="3390900"/>
            <a:ext cx="7773664" cy="4642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ko-KR" altLang="en-US" sz="2400" b="1" dirty="0">
                <a:solidFill>
                  <a:srgbClr val="003EA8"/>
                </a:solidFill>
                <a:latin typeface="Arita Dotum Medium" panose="020B0600000101010101" charset="-127"/>
                <a:ea typeface="Arita Dotum Medium" panose="020B0600000101010101" charset="-127"/>
              </a:rPr>
              <a:t>정규 표현식</a:t>
            </a:r>
            <a:endParaRPr lang="en-US" altLang="ko-KR" sz="2400" b="1" dirty="0">
              <a:solidFill>
                <a:srgbClr val="003EA8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342900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모델 키워드를 추출할 때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,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정규표현식을 통해 추출 범위 설정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342900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대소문자 구분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x</a:t>
            </a: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Ex) </a:t>
            </a:r>
            <a:r>
              <a:rPr lang="en-US" altLang="ko-KR" sz="2400" dirty="0" err="1">
                <a:latin typeface="Arita Dotum Medium" panose="020B0600000101010101" charset="-127"/>
                <a:ea typeface="Arita Dotum Medium" panose="020B0600000101010101" charset="-127"/>
              </a:rPr>
              <a:t>Unet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 vs </a:t>
            </a:r>
            <a:r>
              <a:rPr lang="en-US" altLang="ko-KR" sz="2400" dirty="0" err="1">
                <a:latin typeface="Arita Dotum Medium" panose="020B0600000101010101" charset="-127"/>
                <a:ea typeface="Arita Dotum Medium" panose="020B0600000101010101" charset="-127"/>
              </a:rPr>
              <a:t>unet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  / GAN vs </a:t>
            </a:r>
            <a:r>
              <a:rPr lang="en-US" altLang="ko-KR" sz="2400" dirty="0" err="1">
                <a:latin typeface="Arita Dotum Medium" panose="020B0600000101010101" charset="-127"/>
                <a:ea typeface="Arita Dotum Medium" panose="020B0600000101010101" charset="-127"/>
              </a:rPr>
              <a:t>gan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의 구별 무의미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342900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부분 문자열 구분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다음과 같은 정규표현식을 통해 부분적으로 문자열 구분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1257300" lvl="2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EB5757"/>
                </a:solidFill>
                <a:effectLst/>
                <a:latin typeface="SFMono-Regular"/>
              </a:rPr>
              <a:t>re.compile</a:t>
            </a:r>
            <a:r>
              <a:rPr lang="en-US" altLang="ko-KR" sz="2400" dirty="0">
                <a:solidFill>
                  <a:srgbClr val="EB5757"/>
                </a:solidFill>
                <a:effectLst/>
                <a:latin typeface="SFMono-Regular"/>
              </a:rPr>
              <a:t>(rf'\b\d*\s*{</a:t>
            </a:r>
            <a:r>
              <a:rPr lang="en-US" altLang="ko-KR" sz="2400" dirty="0" err="1">
                <a:solidFill>
                  <a:srgbClr val="EB5757"/>
                </a:solidFill>
                <a:effectLst/>
                <a:latin typeface="SFMono-Regular"/>
              </a:rPr>
              <a:t>tmp</a:t>
            </a:r>
            <a:r>
              <a:rPr lang="en-US" altLang="ko-KR" sz="2400" dirty="0">
                <a:solidFill>
                  <a:srgbClr val="EB5757"/>
                </a:solidFill>
                <a:effectLst/>
                <a:latin typeface="SFMono-Regular"/>
              </a:rPr>
              <a:t>}s?\s*\d*\b',</a:t>
            </a:r>
            <a:r>
              <a:rPr lang="en-US" altLang="ko-KR" sz="2400" dirty="0" err="1">
                <a:solidFill>
                  <a:srgbClr val="EB5757"/>
                </a:solidFill>
                <a:effectLst/>
                <a:latin typeface="SFMono-Regular"/>
              </a:rPr>
              <a:t>re.I</a:t>
            </a:r>
            <a:r>
              <a:rPr lang="en-US" altLang="ko-KR" sz="2400" dirty="0">
                <a:solidFill>
                  <a:srgbClr val="EB5757"/>
                </a:solidFill>
                <a:effectLst/>
                <a:latin typeface="SFMono-Regular"/>
              </a:rPr>
              <a:t>)</a:t>
            </a:r>
            <a:endParaRPr lang="en-US" altLang="ko-KR" sz="2400" dirty="0">
              <a:solidFill>
                <a:srgbClr val="003EA8"/>
              </a:solidFill>
              <a:effectLst/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위 정규표현식의 경우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VGG19, </a:t>
            </a:r>
            <a:r>
              <a:rPr lang="en-US" altLang="ko-KR" sz="2400" dirty="0" err="1">
                <a:latin typeface="Arita Dotum Medium" panose="020B0600000101010101" charset="-127"/>
                <a:ea typeface="Arita Dotum Medium" panose="020B0600000101010101" charset="-127"/>
              </a:rPr>
              <a:t>vggs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등을 구분 가능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3371D696-0705-440A-93E7-7691B092234B}"/>
              </a:ext>
            </a:extLst>
          </p:cNvPr>
          <p:cNvGrpSpPr/>
          <p:nvPr/>
        </p:nvGrpSpPr>
        <p:grpSpPr>
          <a:xfrm>
            <a:off x="905495" y="710708"/>
            <a:ext cx="7762245" cy="851392"/>
            <a:chOff x="0" y="0"/>
            <a:chExt cx="3286657" cy="695693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EC8560F3-EF35-45EA-84A3-F7818803B7F9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FAF995EE-013B-4A34-8998-6C58381794AA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데이터 전처리 과정 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(</a:t>
            </a: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키워드 추출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)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2265870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7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369BAED6-E2C3-E504-D3B6-84D1AB327C18}"/>
              </a:ext>
            </a:extLst>
          </p:cNvPr>
          <p:cNvGrpSpPr/>
          <p:nvPr/>
        </p:nvGrpSpPr>
        <p:grpSpPr>
          <a:xfrm>
            <a:off x="588825" y="3335031"/>
            <a:ext cx="7631345" cy="6672721"/>
            <a:chOff x="-182089" y="166081"/>
            <a:chExt cx="5762066" cy="463042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80F5B7F-D819-C867-CF83-5AE3CF9BF090}"/>
                </a:ext>
              </a:extLst>
            </p:cNvPr>
            <p:cNvSpPr/>
            <p:nvPr/>
          </p:nvSpPr>
          <p:spPr>
            <a:xfrm>
              <a:off x="-182089" y="166081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23">
            <a:extLst>
              <a:ext uri="{FF2B5EF4-FFF2-40B4-BE49-F238E27FC236}">
                <a16:creationId xmlns:a16="http://schemas.microsoft.com/office/drawing/2014/main" id="{9ADB7F70-76A4-6909-1C8A-FFEADA978AE7}"/>
              </a:ext>
            </a:extLst>
          </p:cNvPr>
          <p:cNvSpPr txBox="1"/>
          <p:nvPr/>
        </p:nvSpPr>
        <p:spPr>
          <a:xfrm>
            <a:off x="945218" y="3390900"/>
            <a:ext cx="7086600" cy="4052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ko-KR" altLang="en-US" sz="2400" b="1" dirty="0">
                <a:solidFill>
                  <a:srgbClr val="003EA8"/>
                </a:solidFill>
                <a:latin typeface="Arita Dotum Medium" panose="020B0600000101010101" charset="-127"/>
                <a:ea typeface="Arita Dotum Medium" panose="020B0600000101010101" charset="-127"/>
              </a:rPr>
              <a:t>추출한 논문 정리</a:t>
            </a:r>
            <a:endParaRPr lang="en-US" altLang="ko-KR" sz="2400" b="1" dirty="0">
              <a:solidFill>
                <a:srgbClr val="003EA8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342900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정규 표현식을 통하여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model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에 해당하는 </a:t>
            </a:r>
            <a:r>
              <a:rPr lang="en-US" altLang="ko-KR" sz="2400" dirty="0" err="1">
                <a:latin typeface="Arita Dotum Medium" panose="020B0600000101010101" charset="-127"/>
                <a:ea typeface="Arita Dotum Medium" panose="020B0600000101010101" charset="-127"/>
              </a:rPr>
              <a:t>arxiv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논문의 인덱스 번호를 추출하여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category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로 통합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342900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Category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로 통합한 데이터를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method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로 통합하여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6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개의 분류로 구별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342900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옆의 코드를 활용하여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arxiv.csv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에 새로운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column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과 함께 분류 값을 넣음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 flipH="1">
            <a:off x="8902326" y="279248"/>
            <a:ext cx="8603550" cy="9730745"/>
            <a:chOff x="0" y="0"/>
            <a:chExt cx="5762066" cy="463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20AE8EF-F121-B5EB-B2AA-43A990EEA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382" y="277007"/>
            <a:ext cx="6783438" cy="528358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564DFD-0869-5E05-AE59-7BE9C9E4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746119"/>
            <a:ext cx="6537420" cy="404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3">
            <a:extLst>
              <a:ext uri="{FF2B5EF4-FFF2-40B4-BE49-F238E27FC236}">
                <a16:creationId xmlns:a16="http://schemas.microsoft.com/office/drawing/2014/main" id="{8098BD50-24D9-401C-94CD-CD3EA0A7EAE4}"/>
              </a:ext>
            </a:extLst>
          </p:cNvPr>
          <p:cNvGrpSpPr/>
          <p:nvPr/>
        </p:nvGrpSpPr>
        <p:grpSpPr>
          <a:xfrm>
            <a:off x="905495" y="710708"/>
            <a:ext cx="7762245" cy="851392"/>
            <a:chOff x="0" y="0"/>
            <a:chExt cx="3286657" cy="695693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B7BC4FFE-FD5D-42E4-A232-69774967F19C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BB5B6504-97BE-4BC6-8235-6ED8031ED579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데이터 전처리 과정 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(</a:t>
            </a: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키워드 추출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)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70254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714500"/>
            <a:ext cx="16391905" cy="7848601"/>
            <a:chOff x="0" y="0"/>
            <a:chExt cx="2935115" cy="159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5115" cy="1594803"/>
            </a:xfrm>
            <a:custGeom>
              <a:avLst/>
              <a:gdLst/>
              <a:ahLst/>
              <a:cxnLst/>
              <a:rect l="l" t="t" r="r" b="b"/>
              <a:pathLst>
                <a:path w="2935115" h="1594803">
                  <a:moveTo>
                    <a:pt x="0" y="0"/>
                  </a:moveTo>
                  <a:lnTo>
                    <a:pt x="2935115" y="0"/>
                  </a:lnTo>
                  <a:lnTo>
                    <a:pt x="2935115" y="1594803"/>
                  </a:lnTo>
                  <a:lnTo>
                    <a:pt x="0" y="159480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4" name="Freeform 44"/>
          <p:cNvSpPr/>
          <p:nvPr/>
        </p:nvSpPr>
        <p:spPr>
          <a:xfrm>
            <a:off x="17441250" y="656871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45"/>
          <p:cNvSpPr/>
          <p:nvPr/>
        </p:nvSpPr>
        <p:spPr>
          <a:xfrm>
            <a:off x="587084" y="491754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1315893"/>
                  </p:ext>
                </p:extLst>
              </p:nvPr>
            </p:nvGraphicFramePr>
            <p:xfrm>
              <a:off x="2581275" y="2019300"/>
              <a:ext cx="12353925" cy="72905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1275" y="2019300"/>
                <a:ext cx="12353925" cy="7290573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3">
            <a:extLst>
              <a:ext uri="{FF2B5EF4-FFF2-40B4-BE49-F238E27FC236}">
                <a16:creationId xmlns:a16="http://schemas.microsoft.com/office/drawing/2014/main" id="{A99BEFD5-EB35-4305-A9E4-CE4CAE7B64FA}"/>
              </a:ext>
            </a:extLst>
          </p:cNvPr>
          <p:cNvGrpSpPr/>
          <p:nvPr/>
        </p:nvGrpSpPr>
        <p:grpSpPr>
          <a:xfrm>
            <a:off x="905495" y="710708"/>
            <a:ext cx="7762245" cy="851392"/>
            <a:chOff x="0" y="0"/>
            <a:chExt cx="3286657" cy="695693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D3F7D5CE-E3DC-4E02-94E7-44E041707EB2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1A902EB8-B31A-493C-9AE3-5B1540432271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시각화 결과 및 분석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388356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714500"/>
            <a:ext cx="10999389" cy="7772401"/>
            <a:chOff x="0" y="0"/>
            <a:chExt cx="2935115" cy="159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5115" cy="1594803"/>
            </a:xfrm>
            <a:custGeom>
              <a:avLst/>
              <a:gdLst/>
              <a:ahLst/>
              <a:cxnLst/>
              <a:rect l="l" t="t" r="r" b="b"/>
              <a:pathLst>
                <a:path w="2935115" h="1594803">
                  <a:moveTo>
                    <a:pt x="0" y="0"/>
                  </a:moveTo>
                  <a:lnTo>
                    <a:pt x="2935115" y="0"/>
                  </a:lnTo>
                  <a:lnTo>
                    <a:pt x="2935115" y="1594803"/>
                  </a:lnTo>
                  <a:lnTo>
                    <a:pt x="0" y="159480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19284" y="1714500"/>
            <a:ext cx="4554316" cy="7772401"/>
            <a:chOff x="0" y="0"/>
            <a:chExt cx="3049943" cy="28169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943" cy="2816997"/>
            </a:xfrm>
            <a:custGeom>
              <a:avLst/>
              <a:gdLst/>
              <a:ahLst/>
              <a:cxnLst/>
              <a:rect l="l" t="t" r="r" b="b"/>
              <a:pathLst>
                <a:path w="3049943" h="2816997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/>
            </a:p>
          </p:txBody>
        </p:sp>
      </p:grpSp>
      <p:sp>
        <p:nvSpPr>
          <p:cNvPr id="44" name="Freeform 44"/>
          <p:cNvSpPr/>
          <p:nvPr/>
        </p:nvSpPr>
        <p:spPr>
          <a:xfrm>
            <a:off x="17441250" y="656871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45"/>
          <p:cNvSpPr/>
          <p:nvPr/>
        </p:nvSpPr>
        <p:spPr>
          <a:xfrm>
            <a:off x="587084" y="491754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1734195"/>
                  </p:ext>
                </p:extLst>
              </p:nvPr>
            </p:nvGraphicFramePr>
            <p:xfrm>
              <a:off x="1389284" y="2016562"/>
              <a:ext cx="9812116" cy="701314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9284" y="2016562"/>
                <a:ext cx="9812116" cy="70131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0">
            <a:extLst>
              <a:ext uri="{FF2B5EF4-FFF2-40B4-BE49-F238E27FC236}">
                <a16:creationId xmlns:a16="http://schemas.microsoft.com/office/drawing/2014/main" id="{EF062D9F-B63E-44FE-AD3A-14E476D2A248}"/>
              </a:ext>
            </a:extLst>
          </p:cNvPr>
          <p:cNvSpPr txBox="1"/>
          <p:nvPr/>
        </p:nvSpPr>
        <p:spPr>
          <a:xfrm>
            <a:off x="13182600" y="2171700"/>
            <a:ext cx="3803374" cy="6542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Arita Dotum Medium"/>
              </a:rPr>
              <a:t>2011 </a:t>
            </a:r>
            <a:r>
              <a:rPr lang="en-US" sz="2400" dirty="0" err="1">
                <a:solidFill>
                  <a:srgbClr val="000000"/>
                </a:solidFill>
                <a:ea typeface="Arita Dotum Medium"/>
              </a:rPr>
              <a:t>nn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의</a:t>
            </a:r>
            <a:r>
              <a:rPr lang="en-US" sz="2400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개념 도입</a:t>
            </a:r>
            <a:endParaRPr lang="en-US" altLang="ko-KR" sz="2400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Arita Dotum Medium"/>
              </a:rPr>
              <a:t>2012 CNN 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도입</a:t>
            </a:r>
            <a:endParaRPr lang="en-US" altLang="ko-KR" sz="2400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Arita Dotum Medium"/>
              </a:rPr>
              <a:t>2016 </a:t>
            </a:r>
            <a:r>
              <a:rPr lang="en-US" sz="2400" dirty="0" err="1">
                <a:solidFill>
                  <a:srgbClr val="000000"/>
                </a:solidFill>
                <a:ea typeface="Arita Dotum Medium"/>
              </a:rPr>
              <a:t>AlphGo</a:t>
            </a:r>
            <a:r>
              <a:rPr lang="en-US" sz="2400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강화학습</a:t>
            </a:r>
            <a:endParaRPr lang="en-US" sz="2400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Arita Dotum Medium"/>
              </a:rPr>
              <a:t>2018 LLM 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모델 각광</a:t>
            </a:r>
            <a:endParaRPr lang="en-US" altLang="ko-KR" sz="2400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Arita Dotum Medium"/>
              </a:rPr>
              <a:t>2019 Graph 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모델의 각광</a:t>
            </a:r>
            <a:endParaRPr lang="en-US" altLang="ko-KR" sz="2400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Arita Dotum Medium"/>
              </a:rPr>
              <a:t>2020 GPT3</a:t>
            </a:r>
          </a:p>
          <a:p>
            <a:pPr marL="474979" lvl="1" indent="-23749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Arita Dotum Medium"/>
              </a:rPr>
              <a:t>2021 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강화학습의 높은 점수</a:t>
            </a:r>
            <a:endParaRPr lang="en-US" altLang="ko-KR" sz="2400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Arita Dotum Medium"/>
              </a:rPr>
              <a:t>2022 </a:t>
            </a:r>
            <a:r>
              <a:rPr lang="en-US" sz="2400" dirty="0" err="1">
                <a:solidFill>
                  <a:srgbClr val="000000"/>
                </a:solidFill>
                <a:ea typeface="Arita Dotum Medium"/>
              </a:rPr>
              <a:t>ChatGPT</a:t>
            </a:r>
            <a:endParaRPr lang="en-US" sz="2400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Arita Dotum Medium"/>
              </a:rPr>
              <a:t>Audio</a:t>
            </a:r>
            <a:r>
              <a:rPr lang="ko-KR" altLang="en-US" sz="2400" dirty="0">
                <a:solidFill>
                  <a:srgbClr val="000000"/>
                </a:solidFill>
                <a:ea typeface="Arita Dotum Medium"/>
              </a:rPr>
              <a:t>의 현시점 한계</a:t>
            </a:r>
            <a:endParaRPr lang="en-US" sz="2400" dirty="0">
              <a:solidFill>
                <a:srgbClr val="000000"/>
              </a:solidFill>
              <a:ea typeface="Arita Dotum Medium"/>
            </a:endParaRP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22E3625B-86A7-40DD-9449-64244143C0F7}"/>
              </a:ext>
            </a:extLst>
          </p:cNvPr>
          <p:cNvGrpSpPr/>
          <p:nvPr/>
        </p:nvGrpSpPr>
        <p:grpSpPr>
          <a:xfrm>
            <a:off x="905495" y="710708"/>
            <a:ext cx="7762245" cy="851392"/>
            <a:chOff x="0" y="0"/>
            <a:chExt cx="3286657" cy="695693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057701C-F962-4C2C-AF07-6530BD4754F3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1">
            <a:extLst>
              <a:ext uri="{FF2B5EF4-FFF2-40B4-BE49-F238E27FC236}">
                <a16:creationId xmlns:a16="http://schemas.microsoft.com/office/drawing/2014/main" id="{7CF3C9EC-F17C-44B8-9078-44C65B6357C3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시각화 결과 및 분석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193534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514600" y="1943100"/>
            <a:ext cx="13106400" cy="6401596"/>
            <a:chOff x="0" y="0"/>
            <a:chExt cx="2935115" cy="159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5115" cy="1594803"/>
            </a:xfrm>
            <a:custGeom>
              <a:avLst/>
              <a:gdLst/>
              <a:ahLst/>
              <a:cxnLst/>
              <a:rect l="l" t="t" r="r" b="b"/>
              <a:pathLst>
                <a:path w="2935115" h="1594803">
                  <a:moveTo>
                    <a:pt x="0" y="0"/>
                  </a:moveTo>
                  <a:lnTo>
                    <a:pt x="2935115" y="0"/>
                  </a:lnTo>
                  <a:lnTo>
                    <a:pt x="2935115" y="1594803"/>
                  </a:lnTo>
                  <a:lnTo>
                    <a:pt x="0" y="159480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14600" y="7973633"/>
            <a:ext cx="13106400" cy="1970467"/>
            <a:chOff x="0" y="0"/>
            <a:chExt cx="3049943" cy="28169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943" cy="2816997"/>
            </a:xfrm>
            <a:custGeom>
              <a:avLst/>
              <a:gdLst/>
              <a:ahLst/>
              <a:cxnLst/>
              <a:rect l="l" t="t" r="r" b="b"/>
              <a:pathLst>
                <a:path w="3049943" h="2816997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90800" y="8103147"/>
            <a:ext cx="12801600" cy="1840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CV : diffusion, face, GAN, tracking, medical, reinforcement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NLP : search, social, review, task, localization, reinforcement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Audio : “TTS”, wave~, musical, </a:t>
            </a:r>
            <a:r>
              <a:rPr lang="en-US" sz="2199" dirty="0" err="1">
                <a:solidFill>
                  <a:srgbClr val="000000"/>
                </a:solidFill>
                <a:ea typeface="Arita Dotum Medium"/>
              </a:rPr>
              <a:t>deepfake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Sequential : </a:t>
            </a:r>
            <a:r>
              <a:rPr lang="en-US" sz="2199" dirty="0" err="1">
                <a:solidFill>
                  <a:srgbClr val="000000"/>
                </a:solidFill>
                <a:ea typeface="Arita Dotum Medium"/>
              </a:rPr>
              <a:t>lstm</a:t>
            </a:r>
            <a:r>
              <a:rPr lang="en-US" sz="2199" dirty="0">
                <a:solidFill>
                  <a:srgbClr val="000000"/>
                </a:solidFill>
                <a:ea typeface="Arita Dotum Medium"/>
              </a:rPr>
              <a:t>,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recurrent,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time,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series,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en-US" altLang="ko-KR" sz="2199" dirty="0" err="1">
                <a:solidFill>
                  <a:srgbClr val="000000"/>
                </a:solidFill>
                <a:ea typeface="Arita Dotum Medium"/>
              </a:rPr>
              <a:t>summerization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,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seq2seq</a:t>
            </a:r>
            <a:r>
              <a:rPr lang="en-US" sz="2199" dirty="0">
                <a:solidFill>
                  <a:srgbClr val="000000"/>
                </a:solidFill>
                <a:ea typeface="Arita Dotum Medium"/>
              </a:rPr>
              <a:t> (</a:t>
            </a:r>
            <a:r>
              <a:rPr lang="ko-KR" altLang="en-US" sz="2199" dirty="0" err="1">
                <a:solidFill>
                  <a:srgbClr val="000000"/>
                </a:solidFill>
                <a:ea typeface="Arita Dotum Medium"/>
              </a:rPr>
              <a:t>순차로직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시계열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)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Graph : search, tracking, 3D, medical, face, cloud, summarization</a:t>
            </a:r>
          </a:p>
        </p:txBody>
      </p:sp>
      <p:sp>
        <p:nvSpPr>
          <p:cNvPr id="44" name="Freeform 44"/>
          <p:cNvSpPr/>
          <p:nvPr/>
        </p:nvSpPr>
        <p:spPr>
          <a:xfrm>
            <a:off x="17441250" y="656871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45"/>
          <p:cNvSpPr/>
          <p:nvPr/>
        </p:nvSpPr>
        <p:spPr>
          <a:xfrm>
            <a:off x="587084" y="491754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8385994"/>
                  </p:ext>
                </p:extLst>
              </p:nvPr>
            </p:nvGraphicFramePr>
            <p:xfrm>
              <a:off x="2886075" y="2095500"/>
              <a:ext cx="12353925" cy="57919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6075" y="2095500"/>
                <a:ext cx="12353925" cy="5791997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3">
            <a:extLst>
              <a:ext uri="{FF2B5EF4-FFF2-40B4-BE49-F238E27FC236}">
                <a16:creationId xmlns:a16="http://schemas.microsoft.com/office/drawing/2014/main" id="{A91B040D-A709-45AA-A14D-436CFC81C1DD}"/>
              </a:ext>
            </a:extLst>
          </p:cNvPr>
          <p:cNvGrpSpPr/>
          <p:nvPr/>
        </p:nvGrpSpPr>
        <p:grpSpPr>
          <a:xfrm>
            <a:off x="905495" y="710708"/>
            <a:ext cx="7762245" cy="851392"/>
            <a:chOff x="0" y="0"/>
            <a:chExt cx="3286657" cy="695693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A6924AF4-D497-433C-89D9-ADAE0C2C0715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6EE105C5-A5CA-4309-B41D-A1850957204E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시각화 결과 및 분석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514600" y="2019300"/>
            <a:ext cx="13106400" cy="6401596"/>
            <a:chOff x="0" y="0"/>
            <a:chExt cx="2935115" cy="159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5115" cy="1594803"/>
            </a:xfrm>
            <a:custGeom>
              <a:avLst/>
              <a:gdLst/>
              <a:ahLst/>
              <a:cxnLst/>
              <a:rect l="l" t="t" r="r" b="b"/>
              <a:pathLst>
                <a:path w="2935115" h="1594803">
                  <a:moveTo>
                    <a:pt x="0" y="0"/>
                  </a:moveTo>
                  <a:lnTo>
                    <a:pt x="2935115" y="0"/>
                  </a:lnTo>
                  <a:lnTo>
                    <a:pt x="2935115" y="1594803"/>
                  </a:lnTo>
                  <a:lnTo>
                    <a:pt x="0" y="159480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14600" y="7973633"/>
            <a:ext cx="13106400" cy="1970467"/>
            <a:chOff x="0" y="0"/>
            <a:chExt cx="3049943" cy="28169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943" cy="2816997"/>
            </a:xfrm>
            <a:custGeom>
              <a:avLst/>
              <a:gdLst/>
              <a:ahLst/>
              <a:cxnLst/>
              <a:rect l="l" t="t" r="r" b="b"/>
              <a:pathLst>
                <a:path w="3049943" h="2816997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90800" y="8103147"/>
            <a:ext cx="12801600" cy="1840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Diffusion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: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2020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에 생겨서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2021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에서 돋보임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Convolutional :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2019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까지 증가하다 감소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Self-supervise : 2020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등장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Residual -&gt;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지속적인 감소세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(2020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 이후 삭제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), anomaly -&gt; 2019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등장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Transformer : 2021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급증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4" name="Freeform 44"/>
          <p:cNvSpPr/>
          <p:nvPr/>
        </p:nvSpPr>
        <p:spPr>
          <a:xfrm>
            <a:off x="17441250" y="656871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45"/>
          <p:cNvSpPr/>
          <p:nvPr/>
        </p:nvSpPr>
        <p:spPr>
          <a:xfrm>
            <a:off x="587084" y="491754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998025"/>
                  </p:ext>
                </p:extLst>
              </p:nvPr>
            </p:nvGraphicFramePr>
            <p:xfrm>
              <a:off x="2895600" y="2171700"/>
              <a:ext cx="12353925" cy="57919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5600" y="2171700"/>
                <a:ext cx="12353925" cy="5791997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3">
            <a:extLst>
              <a:ext uri="{FF2B5EF4-FFF2-40B4-BE49-F238E27FC236}">
                <a16:creationId xmlns:a16="http://schemas.microsoft.com/office/drawing/2014/main" id="{E1F2C1A8-83CE-4E68-9544-64B0849F3142}"/>
              </a:ext>
            </a:extLst>
          </p:cNvPr>
          <p:cNvGrpSpPr/>
          <p:nvPr/>
        </p:nvGrpSpPr>
        <p:grpSpPr>
          <a:xfrm>
            <a:off x="905495" y="710708"/>
            <a:ext cx="7762245" cy="851392"/>
            <a:chOff x="0" y="0"/>
            <a:chExt cx="3286657" cy="695693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1A3E94D7-E6EA-4F6B-B502-A68286047AC3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5269F90A-D866-4427-8974-61825488BFAB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시각화 결과 및 분석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1413992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514600" y="1943100"/>
            <a:ext cx="13106400" cy="6401596"/>
            <a:chOff x="0" y="0"/>
            <a:chExt cx="2935115" cy="159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5115" cy="1594803"/>
            </a:xfrm>
            <a:custGeom>
              <a:avLst/>
              <a:gdLst/>
              <a:ahLst/>
              <a:cxnLst/>
              <a:rect l="l" t="t" r="r" b="b"/>
              <a:pathLst>
                <a:path w="2935115" h="1594803">
                  <a:moveTo>
                    <a:pt x="0" y="0"/>
                  </a:moveTo>
                  <a:lnTo>
                    <a:pt x="2935115" y="0"/>
                  </a:lnTo>
                  <a:lnTo>
                    <a:pt x="2935115" y="1594803"/>
                  </a:lnTo>
                  <a:lnTo>
                    <a:pt x="0" y="159480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14600" y="7973633"/>
            <a:ext cx="13106400" cy="1970467"/>
            <a:chOff x="0" y="0"/>
            <a:chExt cx="3049943" cy="28169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943" cy="2816997"/>
            </a:xfrm>
            <a:custGeom>
              <a:avLst/>
              <a:gdLst/>
              <a:ahLst/>
              <a:cxnLst/>
              <a:rect l="l" t="t" r="r" b="b"/>
              <a:pathLst>
                <a:path w="3049943" h="2816997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90800" y="8090995"/>
            <a:ext cx="12801600" cy="1466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DLL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의 지속적인 감소세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LLM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Large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가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2021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년에 등장하여 다같이 증가세를 가짐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Transformer : 2019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 등장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2021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 급증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Generation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은 꾸준히 증가세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4" name="Freeform 44"/>
          <p:cNvSpPr/>
          <p:nvPr/>
        </p:nvSpPr>
        <p:spPr>
          <a:xfrm>
            <a:off x="17441250" y="656871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45"/>
          <p:cNvSpPr/>
          <p:nvPr/>
        </p:nvSpPr>
        <p:spPr>
          <a:xfrm>
            <a:off x="587084" y="491754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3912961"/>
                  </p:ext>
                </p:extLst>
              </p:nvPr>
            </p:nvGraphicFramePr>
            <p:xfrm>
              <a:off x="2886075" y="2146849"/>
              <a:ext cx="12353925" cy="57919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6075" y="2146849"/>
                <a:ext cx="12353925" cy="5791997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3">
            <a:extLst>
              <a:ext uri="{FF2B5EF4-FFF2-40B4-BE49-F238E27FC236}">
                <a16:creationId xmlns:a16="http://schemas.microsoft.com/office/drawing/2014/main" id="{E92D4398-134F-4F44-866F-44BBA965AA14}"/>
              </a:ext>
            </a:extLst>
          </p:cNvPr>
          <p:cNvGrpSpPr/>
          <p:nvPr/>
        </p:nvGrpSpPr>
        <p:grpSpPr>
          <a:xfrm>
            <a:off x="905495" y="710708"/>
            <a:ext cx="7762245" cy="851392"/>
            <a:chOff x="0" y="0"/>
            <a:chExt cx="3286657" cy="695693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7BA32AF5-B62D-4238-8677-5E1A3873DF9F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BB7087A2-A031-48F7-80A3-70E57F471FC6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시각화 결과 및 분석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2788475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514600" y="1943100"/>
            <a:ext cx="13106400" cy="6401596"/>
            <a:chOff x="0" y="0"/>
            <a:chExt cx="2935115" cy="159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5115" cy="1594803"/>
            </a:xfrm>
            <a:custGeom>
              <a:avLst/>
              <a:gdLst/>
              <a:ahLst/>
              <a:cxnLst/>
              <a:rect l="l" t="t" r="r" b="b"/>
              <a:pathLst>
                <a:path w="2935115" h="1594803">
                  <a:moveTo>
                    <a:pt x="0" y="0"/>
                  </a:moveTo>
                  <a:lnTo>
                    <a:pt x="2935115" y="0"/>
                  </a:lnTo>
                  <a:lnTo>
                    <a:pt x="2935115" y="1594803"/>
                  </a:lnTo>
                  <a:lnTo>
                    <a:pt x="0" y="159480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14600" y="7973633"/>
            <a:ext cx="13106400" cy="1970467"/>
            <a:chOff x="0" y="0"/>
            <a:chExt cx="3049943" cy="28169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943" cy="2816997"/>
            </a:xfrm>
            <a:custGeom>
              <a:avLst/>
              <a:gdLst/>
              <a:ahLst/>
              <a:cxnLst/>
              <a:rect l="l" t="t" r="r" b="b"/>
              <a:pathLst>
                <a:path w="3049943" h="2816997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90800" y="8090995"/>
            <a:ext cx="12801600" cy="1469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Q-learning, policy, model 2022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 이후로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model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은 커지고 나머지는 동일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Explanation : 2019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 등장 및 유지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Language, graph : 2019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</a:t>
            </a:r>
            <a:r>
              <a:rPr lang="en-US" sz="2199" dirty="0">
                <a:solidFill>
                  <a:srgbClr val="000000"/>
                </a:solidFill>
                <a:ea typeface="Arita Dotum Medium"/>
              </a:rPr>
              <a:t>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등장 후 증가하다가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2023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년에 큰 관심을 가짐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4" name="Freeform 44"/>
          <p:cNvSpPr/>
          <p:nvPr/>
        </p:nvSpPr>
        <p:spPr>
          <a:xfrm>
            <a:off x="17441250" y="656871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45"/>
          <p:cNvSpPr/>
          <p:nvPr/>
        </p:nvSpPr>
        <p:spPr>
          <a:xfrm>
            <a:off x="587084" y="491754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411009"/>
                  </p:ext>
                </p:extLst>
              </p:nvPr>
            </p:nvGraphicFramePr>
            <p:xfrm>
              <a:off x="2895600" y="2171700"/>
              <a:ext cx="12353925" cy="57919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5600" y="2171700"/>
                <a:ext cx="12353925" cy="5791997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3">
            <a:extLst>
              <a:ext uri="{FF2B5EF4-FFF2-40B4-BE49-F238E27FC236}">
                <a16:creationId xmlns:a16="http://schemas.microsoft.com/office/drawing/2014/main" id="{76119200-E9EA-4647-962B-2A27B724566B}"/>
              </a:ext>
            </a:extLst>
          </p:cNvPr>
          <p:cNvGrpSpPr/>
          <p:nvPr/>
        </p:nvGrpSpPr>
        <p:grpSpPr>
          <a:xfrm>
            <a:off x="905495" y="710708"/>
            <a:ext cx="7762245" cy="851392"/>
            <a:chOff x="0" y="0"/>
            <a:chExt cx="3286657" cy="695693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63B8B2C4-E0FB-49E5-ACBC-F616F730FDF4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0B462C27-B8B1-425B-B263-492ACFAF27D9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시각화 결과 및 분석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437774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46490" y="2781300"/>
            <a:ext cx="15795020" cy="6745738"/>
            <a:chOff x="10256" y="25792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10256" y="25792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9511852">
            <a:off x="299793" y="542848"/>
            <a:ext cx="2620612" cy="1220443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68400" y="5912897"/>
            <a:ext cx="4038595" cy="373358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00200" y="952500"/>
            <a:ext cx="12470402" cy="1328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800" dirty="0">
                <a:solidFill>
                  <a:srgbClr val="003EA8"/>
                </a:solidFill>
                <a:ea typeface="Arita Dotum Bold"/>
              </a:rPr>
              <a:t> EDA </a:t>
            </a:r>
            <a:r>
              <a:rPr lang="ko-KR" altLang="en-US" sz="8800" dirty="0">
                <a:solidFill>
                  <a:srgbClr val="003EA8"/>
                </a:solidFill>
                <a:ea typeface="Arita Dotum Bold"/>
              </a:rPr>
              <a:t>프로젝트 발표 </a:t>
            </a:r>
            <a:r>
              <a:rPr lang="en-US" sz="8800" dirty="0" err="1">
                <a:solidFill>
                  <a:srgbClr val="003EA8"/>
                </a:solidFill>
                <a:ea typeface="Arita Dotum Bold"/>
              </a:rPr>
              <a:t>목차</a:t>
            </a:r>
            <a:endParaRPr lang="en-US" sz="88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50988" y="3219266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50988" y="4391025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50988" y="5457825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50988" y="6524625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50988" y="7591425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19809-3916-4EB2-9530-8EE45189A4F9}"/>
              </a:ext>
            </a:extLst>
          </p:cNvPr>
          <p:cNvSpPr txBox="1"/>
          <p:nvPr/>
        </p:nvSpPr>
        <p:spPr>
          <a:xfrm>
            <a:off x="3312523" y="3255948"/>
            <a:ext cx="1166295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프로젝트 개요 및 목적</a:t>
            </a:r>
            <a:endParaRPr lang="en-US" altLang="ko-KR" sz="40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endParaRPr lang="en-US" altLang="ko-KR" sz="32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r>
              <a:rPr lang="ko-KR" altLang="en-US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기술 및 사용도구 설명</a:t>
            </a:r>
            <a:endParaRPr lang="en-US" altLang="ko-KR" sz="40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endParaRPr lang="en-US" altLang="ko-KR" sz="32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r>
              <a:rPr lang="ko-KR" altLang="en-US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데이터소스 및 전처리 과정</a:t>
            </a:r>
            <a:endParaRPr lang="en-US" altLang="ko-KR" sz="40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endParaRPr lang="en-US" altLang="ko-KR" sz="32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r>
              <a:rPr lang="ko-KR" altLang="en-US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시각화 된 결과 </a:t>
            </a:r>
            <a:r>
              <a:rPr lang="en-US" altLang="ko-KR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+ </a:t>
            </a:r>
            <a:r>
              <a:rPr lang="ko-KR" altLang="en-US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분석</a:t>
            </a:r>
            <a:endParaRPr lang="en-US" altLang="ko-KR" sz="40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endParaRPr lang="en-US" altLang="ko-KR" sz="32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r>
              <a:rPr lang="ko-KR" altLang="en-US" sz="4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프로젝트 목표 달성 여부</a:t>
            </a:r>
            <a:endParaRPr lang="en-US" altLang="ko-KR" sz="40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endParaRPr lang="en-US" altLang="ko-KR" sz="28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514600" y="1942304"/>
            <a:ext cx="13106400" cy="6401596"/>
            <a:chOff x="0" y="0"/>
            <a:chExt cx="2935115" cy="159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5115" cy="1594803"/>
            </a:xfrm>
            <a:custGeom>
              <a:avLst/>
              <a:gdLst/>
              <a:ahLst/>
              <a:cxnLst/>
              <a:rect l="l" t="t" r="r" b="b"/>
              <a:pathLst>
                <a:path w="2935115" h="1594803">
                  <a:moveTo>
                    <a:pt x="0" y="0"/>
                  </a:moveTo>
                  <a:lnTo>
                    <a:pt x="2935115" y="0"/>
                  </a:lnTo>
                  <a:lnTo>
                    <a:pt x="2935115" y="1594803"/>
                  </a:lnTo>
                  <a:lnTo>
                    <a:pt x="0" y="159480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14600" y="7973633"/>
            <a:ext cx="13106400" cy="1970467"/>
            <a:chOff x="0" y="0"/>
            <a:chExt cx="3049943" cy="28169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943" cy="2816997"/>
            </a:xfrm>
            <a:custGeom>
              <a:avLst/>
              <a:gdLst/>
              <a:ahLst/>
              <a:cxnLst/>
              <a:rect l="l" t="t" r="r" b="b"/>
              <a:pathLst>
                <a:path w="3049943" h="2816997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90800" y="8090995"/>
            <a:ext cx="12801600" cy="10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2016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 이후 </a:t>
            </a:r>
            <a:r>
              <a:rPr lang="en-US" sz="2199" dirty="0">
                <a:solidFill>
                  <a:srgbClr val="000000"/>
                </a:solidFill>
                <a:ea typeface="Arita Dotum Medium"/>
              </a:rPr>
              <a:t>Convolutional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의 증가폭의 상승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(GNN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영향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)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2019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transformer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등장 및 계속된 증가세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2020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self-supervised, contrastive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가 발생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4" name="Freeform 44"/>
          <p:cNvSpPr/>
          <p:nvPr/>
        </p:nvSpPr>
        <p:spPr>
          <a:xfrm>
            <a:off x="17441250" y="656871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45"/>
          <p:cNvSpPr/>
          <p:nvPr/>
        </p:nvSpPr>
        <p:spPr>
          <a:xfrm>
            <a:off x="587084" y="491754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2879858"/>
                  </p:ext>
                </p:extLst>
              </p:nvPr>
            </p:nvGraphicFramePr>
            <p:xfrm>
              <a:off x="2890837" y="2171700"/>
              <a:ext cx="12353925" cy="57919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0837" y="2171700"/>
                <a:ext cx="12353925" cy="5791997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3">
            <a:extLst>
              <a:ext uri="{FF2B5EF4-FFF2-40B4-BE49-F238E27FC236}">
                <a16:creationId xmlns:a16="http://schemas.microsoft.com/office/drawing/2014/main" id="{B4050DFB-6592-406E-A26D-65DE49BDBF3B}"/>
              </a:ext>
            </a:extLst>
          </p:cNvPr>
          <p:cNvGrpSpPr/>
          <p:nvPr/>
        </p:nvGrpSpPr>
        <p:grpSpPr>
          <a:xfrm>
            <a:off x="905495" y="710708"/>
            <a:ext cx="7762245" cy="851392"/>
            <a:chOff x="0" y="0"/>
            <a:chExt cx="3286657" cy="695693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2EAD5DE5-DF68-419F-A97B-8C6B69890D22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31F32F7C-DBF2-490F-B8B0-6F1709659086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시각화 결과 및 분석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862568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514600" y="2019300"/>
            <a:ext cx="13106400" cy="6401596"/>
            <a:chOff x="0" y="0"/>
            <a:chExt cx="2935115" cy="159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5115" cy="1594803"/>
            </a:xfrm>
            <a:custGeom>
              <a:avLst/>
              <a:gdLst/>
              <a:ahLst/>
              <a:cxnLst/>
              <a:rect l="l" t="t" r="r" b="b"/>
              <a:pathLst>
                <a:path w="2935115" h="1594803">
                  <a:moveTo>
                    <a:pt x="0" y="0"/>
                  </a:moveTo>
                  <a:lnTo>
                    <a:pt x="2935115" y="0"/>
                  </a:lnTo>
                  <a:lnTo>
                    <a:pt x="2935115" y="1594803"/>
                  </a:lnTo>
                  <a:lnTo>
                    <a:pt x="0" y="159480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14600" y="7973633"/>
            <a:ext cx="13106400" cy="1970467"/>
            <a:chOff x="0" y="0"/>
            <a:chExt cx="3049943" cy="28169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943" cy="2816997"/>
            </a:xfrm>
            <a:custGeom>
              <a:avLst/>
              <a:gdLst/>
              <a:ahLst/>
              <a:cxnLst/>
              <a:rect l="l" t="t" r="r" b="b"/>
              <a:pathLst>
                <a:path w="3049943" h="2816997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90800" y="8090995"/>
            <a:ext cx="12801600" cy="725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2016~2017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 키워드의 통일성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X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2022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self-supervised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상승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(contrastive learning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의 화두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)</a:t>
            </a: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4" name="Freeform 44"/>
          <p:cNvSpPr/>
          <p:nvPr/>
        </p:nvSpPr>
        <p:spPr>
          <a:xfrm>
            <a:off x="17441250" y="656871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45"/>
          <p:cNvSpPr/>
          <p:nvPr/>
        </p:nvSpPr>
        <p:spPr>
          <a:xfrm>
            <a:off x="587084" y="491754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0454712"/>
                  </p:ext>
                </p:extLst>
              </p:nvPr>
            </p:nvGraphicFramePr>
            <p:xfrm>
              <a:off x="2895600" y="2171700"/>
              <a:ext cx="12353925" cy="57919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5600" y="2171700"/>
                <a:ext cx="12353925" cy="5791997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3">
            <a:extLst>
              <a:ext uri="{FF2B5EF4-FFF2-40B4-BE49-F238E27FC236}">
                <a16:creationId xmlns:a16="http://schemas.microsoft.com/office/drawing/2014/main" id="{8C90C041-944B-4719-B81A-25AC7E3AF2AB}"/>
              </a:ext>
            </a:extLst>
          </p:cNvPr>
          <p:cNvGrpSpPr/>
          <p:nvPr/>
        </p:nvGrpSpPr>
        <p:grpSpPr>
          <a:xfrm>
            <a:off x="905495" y="710708"/>
            <a:ext cx="7762245" cy="851392"/>
            <a:chOff x="0" y="0"/>
            <a:chExt cx="3286657" cy="695693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66DA3D4E-9F75-4E71-B136-AF9D8E294F6B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F33ED9F3-6F96-4AA5-B1BD-4DD95FD28838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시각화 결과 및 분석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81938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514600" y="1943100"/>
            <a:ext cx="13106400" cy="6401596"/>
            <a:chOff x="0" y="0"/>
            <a:chExt cx="2935115" cy="1594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5115" cy="1594803"/>
            </a:xfrm>
            <a:custGeom>
              <a:avLst/>
              <a:gdLst/>
              <a:ahLst/>
              <a:cxnLst/>
              <a:rect l="l" t="t" r="r" b="b"/>
              <a:pathLst>
                <a:path w="2935115" h="1594803">
                  <a:moveTo>
                    <a:pt x="0" y="0"/>
                  </a:moveTo>
                  <a:lnTo>
                    <a:pt x="2935115" y="0"/>
                  </a:lnTo>
                  <a:lnTo>
                    <a:pt x="2935115" y="1594803"/>
                  </a:lnTo>
                  <a:lnTo>
                    <a:pt x="0" y="159480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14600" y="7973633"/>
            <a:ext cx="13106400" cy="1970467"/>
            <a:chOff x="0" y="0"/>
            <a:chExt cx="3049943" cy="28169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943" cy="2816997"/>
            </a:xfrm>
            <a:custGeom>
              <a:avLst/>
              <a:gdLst/>
              <a:ahLst/>
              <a:cxnLst/>
              <a:rect l="l" t="t" r="r" b="b"/>
              <a:pathLst>
                <a:path w="3049943" h="2816997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90800" y="8090995"/>
            <a:ext cx="12801600" cy="725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2016~2019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년도 </a:t>
            </a:r>
            <a:r>
              <a:rPr lang="en-US" sz="2199" dirty="0">
                <a:solidFill>
                  <a:srgbClr val="000000"/>
                </a:solidFill>
                <a:ea typeface="Arita Dotum Medium"/>
              </a:rPr>
              <a:t>Recurrent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의 중심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(LSTM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포함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)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2019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년도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Transformer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의 등장과 함께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Recurrent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와 </a:t>
            </a:r>
            <a:r>
              <a:rPr lang="en-US" altLang="ko-KR" sz="2199" dirty="0">
                <a:solidFill>
                  <a:srgbClr val="000000"/>
                </a:solidFill>
                <a:ea typeface="Arita Dotum Medium"/>
              </a:rPr>
              <a:t>LSTM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은 감소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4" name="Freeform 44"/>
          <p:cNvSpPr/>
          <p:nvPr/>
        </p:nvSpPr>
        <p:spPr>
          <a:xfrm>
            <a:off x="17441250" y="656871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45"/>
          <p:cNvSpPr/>
          <p:nvPr/>
        </p:nvSpPr>
        <p:spPr>
          <a:xfrm>
            <a:off x="587084" y="491754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6433819"/>
                  </p:ext>
                </p:extLst>
              </p:nvPr>
            </p:nvGraphicFramePr>
            <p:xfrm>
              <a:off x="2902424" y="2170903"/>
              <a:ext cx="12353925" cy="57919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47" name="추가 기능 46">
                <a:extLst>
                  <a:ext uri="{FF2B5EF4-FFF2-40B4-BE49-F238E27FC236}">
                    <a16:creationId xmlns:a16="http://schemas.microsoft.com/office/drawing/2014/main" id="{29FDD17B-E34D-DC80-E54B-318FC1230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2424" y="2170903"/>
                <a:ext cx="12353925" cy="5791997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3">
            <a:extLst>
              <a:ext uri="{FF2B5EF4-FFF2-40B4-BE49-F238E27FC236}">
                <a16:creationId xmlns:a16="http://schemas.microsoft.com/office/drawing/2014/main" id="{B621B1D3-717F-46C7-8FF4-952E9F062029}"/>
              </a:ext>
            </a:extLst>
          </p:cNvPr>
          <p:cNvGrpSpPr/>
          <p:nvPr/>
        </p:nvGrpSpPr>
        <p:grpSpPr>
          <a:xfrm>
            <a:off x="905495" y="710708"/>
            <a:ext cx="7762245" cy="851392"/>
            <a:chOff x="0" y="0"/>
            <a:chExt cx="3286657" cy="695693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14058B77-0510-4F57-8467-1254EA452871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99CFCD46-2B12-4B36-AA1A-D4D6A8B7A5A3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시각화 결과 및 분석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249765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9162D2C6-40E6-89A5-CF6C-03BE7D270BFB}"/>
              </a:ext>
            </a:extLst>
          </p:cNvPr>
          <p:cNvGrpSpPr/>
          <p:nvPr/>
        </p:nvGrpSpPr>
        <p:grpSpPr>
          <a:xfrm>
            <a:off x="1011522" y="2477697"/>
            <a:ext cx="16438277" cy="6856803"/>
            <a:chOff x="0" y="0"/>
            <a:chExt cx="5762066" cy="695693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62316086-A44D-8A33-C02A-967B400383EB}"/>
                </a:ext>
              </a:extLst>
            </p:cNvPr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770439" y="8497377"/>
            <a:ext cx="2303994" cy="533400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3581400" y="3491670"/>
            <a:ext cx="10655266" cy="62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endParaRPr lang="en-US" sz="3500" dirty="0">
              <a:solidFill>
                <a:srgbClr val="000000"/>
              </a:solidFill>
              <a:ea typeface="Arita Dotum Bold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77C09FFE-6A8D-4CB0-AFB9-8A8EE894C956}"/>
              </a:ext>
            </a:extLst>
          </p:cNvPr>
          <p:cNvGrpSpPr/>
          <p:nvPr/>
        </p:nvGrpSpPr>
        <p:grpSpPr>
          <a:xfrm>
            <a:off x="905495" y="670952"/>
            <a:ext cx="6485905" cy="851392"/>
            <a:chOff x="0" y="0"/>
            <a:chExt cx="3286657" cy="695693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191D97E1-C5AC-43A2-BE08-221E3ADC6D07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3FA79DC3-B38A-4D5E-BC9C-8F2CCFF1DD87}"/>
              </a:ext>
            </a:extLst>
          </p:cNvPr>
          <p:cNvSpPr txBox="1"/>
          <p:nvPr/>
        </p:nvSpPr>
        <p:spPr>
          <a:xfrm>
            <a:off x="1153154" y="266700"/>
            <a:ext cx="77622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목표 달성 여부 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&amp; </a:t>
            </a: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가설 입증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7170592" y="1055628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Freeform 16"/>
          <p:cNvSpPr/>
          <p:nvPr/>
        </p:nvSpPr>
        <p:spPr>
          <a:xfrm>
            <a:off x="685800" y="47096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A749A2-2631-47D3-85F0-8AAB5B9DDE0A}"/>
              </a:ext>
            </a:extLst>
          </p:cNvPr>
          <p:cNvSpPr txBox="1"/>
          <p:nvPr/>
        </p:nvSpPr>
        <p:spPr>
          <a:xfrm>
            <a:off x="1269071" y="5811006"/>
            <a:ext cx="2063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AI </a:t>
            </a:r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관련</a:t>
            </a:r>
            <a:endParaRPr lang="en-US" altLang="ko-KR" sz="28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이슈 발생</a:t>
            </a:r>
            <a:endParaRPr lang="en-US" altLang="ko-KR" sz="28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7F2E9-2EE3-266D-AAD9-29D3565C9773}"/>
              </a:ext>
            </a:extLst>
          </p:cNvPr>
          <p:cNvSpPr txBox="1"/>
          <p:nvPr/>
        </p:nvSpPr>
        <p:spPr>
          <a:xfrm>
            <a:off x="7194404" y="4926244"/>
            <a:ext cx="1258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목표</a:t>
            </a:r>
            <a:endParaRPr lang="en-US" altLang="ko-KR" sz="4000" b="1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A9F65C-83FA-CED0-47FC-9BF6AC3DAF7B}"/>
              </a:ext>
            </a:extLst>
          </p:cNvPr>
          <p:cNvSpPr txBox="1"/>
          <p:nvPr/>
        </p:nvSpPr>
        <p:spPr>
          <a:xfrm>
            <a:off x="3217309" y="4914900"/>
            <a:ext cx="1258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가설</a:t>
            </a:r>
            <a:endParaRPr lang="en-US" altLang="ko-KR" sz="4000" b="1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순서도: 추출 21">
            <a:extLst>
              <a:ext uri="{FF2B5EF4-FFF2-40B4-BE49-F238E27FC236}">
                <a16:creationId xmlns:a16="http://schemas.microsoft.com/office/drawing/2014/main" id="{F6A8F77E-52D9-B131-FDF3-5D7B7DEE08EC}"/>
              </a:ext>
            </a:extLst>
          </p:cNvPr>
          <p:cNvSpPr/>
          <p:nvPr/>
        </p:nvSpPr>
        <p:spPr>
          <a:xfrm rot="5400000">
            <a:off x="3693189" y="6130040"/>
            <a:ext cx="306529" cy="228531"/>
          </a:xfrm>
          <a:prstGeom prst="flowChartExtra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추출 22">
            <a:extLst>
              <a:ext uri="{FF2B5EF4-FFF2-40B4-BE49-F238E27FC236}">
                <a16:creationId xmlns:a16="http://schemas.microsoft.com/office/drawing/2014/main" id="{7C807806-83B6-8F41-4CF5-D97A2E96E490}"/>
              </a:ext>
            </a:extLst>
          </p:cNvPr>
          <p:cNvSpPr/>
          <p:nvPr/>
        </p:nvSpPr>
        <p:spPr>
          <a:xfrm rot="5400000">
            <a:off x="7660765" y="6173425"/>
            <a:ext cx="306529" cy="228531"/>
          </a:xfrm>
          <a:prstGeom prst="flowChartExtra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EFD7A-29F6-DB3D-7DE6-86877B3F80EA}"/>
              </a:ext>
            </a:extLst>
          </p:cNvPr>
          <p:cNvSpPr txBox="1"/>
          <p:nvPr/>
        </p:nvSpPr>
        <p:spPr>
          <a:xfrm>
            <a:off x="13363839" y="3718412"/>
            <a:ext cx="174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결론</a:t>
            </a:r>
            <a:endParaRPr lang="en-US" altLang="ko-KR" sz="4000" b="1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81411-3779-09ED-6404-6F6C5BE1DB6B}"/>
              </a:ext>
            </a:extLst>
          </p:cNvPr>
          <p:cNvSpPr txBox="1"/>
          <p:nvPr/>
        </p:nvSpPr>
        <p:spPr>
          <a:xfrm>
            <a:off x="11882656" y="4996074"/>
            <a:ext cx="53938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특정 분야 이슈 발생 시</a:t>
            </a:r>
            <a:r>
              <a:rPr lang="en-US" altLang="ko-KR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,</a:t>
            </a:r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br>
              <a:rPr lang="en-US" altLang="ko-KR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유관 기술 분야 모두 연구 관심도 증가</a:t>
            </a:r>
            <a:endParaRPr lang="en-US" altLang="ko-KR" sz="28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endParaRPr lang="en-US" altLang="ko-KR" sz="28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최신 트렌드 키워드</a:t>
            </a:r>
            <a:endParaRPr lang="en-US" altLang="ko-KR" sz="28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lvl="1"/>
            <a:r>
              <a:rPr lang="en-US" altLang="ko-KR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- Transformer</a:t>
            </a:r>
          </a:p>
          <a:p>
            <a:pPr lvl="1"/>
            <a:r>
              <a:rPr lang="en-US" altLang="ko-KR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- Graph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F7E76A-0544-25D6-446B-7901B9DE6808}"/>
              </a:ext>
            </a:extLst>
          </p:cNvPr>
          <p:cNvSpPr txBox="1"/>
          <p:nvPr/>
        </p:nvSpPr>
        <p:spPr>
          <a:xfrm>
            <a:off x="4088777" y="5284249"/>
            <a:ext cx="32464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시간에 따른</a:t>
            </a:r>
            <a:endParaRPr lang="en-US" altLang="ko-KR" sz="28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altLang="ko-KR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AI </a:t>
            </a:r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트랙 별</a:t>
            </a:r>
            <a:endParaRPr lang="en-US" altLang="ko-KR" sz="28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논문 발행 수 변화</a:t>
            </a:r>
            <a:endParaRPr lang="en-US" altLang="ko-KR" sz="28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7895CA-3C67-5BF6-2D99-0C65C9E2ADDB}"/>
              </a:ext>
            </a:extLst>
          </p:cNvPr>
          <p:cNvSpPr txBox="1"/>
          <p:nvPr/>
        </p:nvSpPr>
        <p:spPr>
          <a:xfrm>
            <a:off x="8269164" y="5796493"/>
            <a:ext cx="2167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AI </a:t>
            </a:r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연구</a:t>
            </a:r>
            <a:endParaRPr lang="en-US" altLang="ko-KR" sz="28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경향성</a:t>
            </a:r>
            <a:r>
              <a:rPr lang="en-US" altLang="ko-KR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ko-KR" altLang="en-US" sz="2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파악</a:t>
            </a:r>
            <a:endParaRPr lang="en-US" altLang="ko-KR" sz="28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88F9A7A5-0A74-DB31-EAE6-FA59E0D47FEE}"/>
              </a:ext>
            </a:extLst>
          </p:cNvPr>
          <p:cNvSpPr/>
          <p:nvPr/>
        </p:nvSpPr>
        <p:spPr>
          <a:xfrm rot="5400000">
            <a:off x="10638622" y="5916584"/>
            <a:ext cx="829836" cy="618680"/>
          </a:xfrm>
          <a:prstGeom prst="flowChartExtra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71600" y="1028700"/>
            <a:ext cx="15795020" cy="8229599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43198" y="5295901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ea typeface="Arita Dotum Bold"/>
              </a:rPr>
              <a:t>감사합니다</a:t>
            </a:r>
            <a:endParaRPr lang="en-US" sz="9000" dirty="0">
              <a:ea typeface="Arita Dotum Bold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E7541D-DB6A-4C48-AED5-7B1FE4DDD419}"/>
              </a:ext>
            </a:extLst>
          </p:cNvPr>
          <p:cNvSpPr/>
          <p:nvPr/>
        </p:nvSpPr>
        <p:spPr>
          <a:xfrm rot="8424072">
            <a:off x="9257546" y="4008983"/>
            <a:ext cx="356042" cy="2453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21B8AF-2758-4273-A9E0-122B5BD09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804" y="2663417"/>
            <a:ext cx="2016392" cy="2520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710708"/>
            <a:ext cx="5613371" cy="851392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1296" y="2286835"/>
            <a:ext cx="10959817" cy="7289457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269970" y="2309142"/>
            <a:ext cx="5613371" cy="7289457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39096" y="2857500"/>
            <a:ext cx="4866161" cy="6248400"/>
            <a:chOff x="0" y="0"/>
            <a:chExt cx="8474633" cy="980260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r="42400"/>
            <a:stretch>
              <a:fillRect/>
            </a:stretch>
          </p:blipFill>
          <p:spPr>
            <a:xfrm>
              <a:off x="0" y="0"/>
              <a:ext cx="8474633" cy="980260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153155" y="266700"/>
            <a:ext cx="5118050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프로젝트 개요 및 목적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82930" y="2574490"/>
            <a:ext cx="9822814" cy="6531410"/>
            <a:chOff x="-130802" y="-32202"/>
            <a:chExt cx="9513747" cy="6227588"/>
          </a:xfrm>
        </p:grpSpPr>
        <p:sp>
          <p:nvSpPr>
            <p:cNvPr id="14" name="TextBox 14"/>
            <p:cNvSpPr txBox="1"/>
            <p:nvPr/>
          </p:nvSpPr>
          <p:spPr>
            <a:xfrm>
              <a:off x="-130802" y="687041"/>
              <a:ext cx="9398777" cy="376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en-US" sz="2199" dirty="0" err="1">
                  <a:solidFill>
                    <a:srgbClr val="000000"/>
                  </a:solidFill>
                  <a:ea typeface="Arita Dotum Medium"/>
                </a:rPr>
                <a:t>ArXiv</a:t>
              </a:r>
              <a:r>
                <a:rPr lang="en-US" sz="21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논문 </a:t>
              </a:r>
              <a:r>
                <a:rPr lang="en-US" altLang="ko-KR" sz="2199" dirty="0">
                  <a:solidFill>
                    <a:srgbClr val="000000"/>
                  </a:solidFill>
                  <a:ea typeface="Arita Dotum Medium"/>
                </a:rPr>
                <a:t>API 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데이터를 활용한 </a:t>
              </a:r>
              <a:r>
                <a:rPr lang="en-US" sz="2199" dirty="0">
                  <a:solidFill>
                    <a:srgbClr val="000000"/>
                  </a:solidFill>
                  <a:ea typeface="Arita Dotum Medium"/>
                </a:rPr>
                <a:t>AI 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연구 트렌드 조사</a:t>
              </a:r>
              <a:r>
                <a:rPr lang="en-US" sz="21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5832" y="-32202"/>
              <a:ext cx="9398777" cy="551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ko-KR" altLang="en-US" sz="2800" dirty="0">
                  <a:solidFill>
                    <a:srgbClr val="003EA8"/>
                  </a:solidFill>
                  <a:ea typeface="Arita Dotum Bold"/>
                </a:rPr>
                <a:t>프로젝트 개요 소개</a:t>
              </a:r>
              <a:endParaRPr lang="en-US" sz="2800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30801" y="5021009"/>
              <a:ext cx="9398777" cy="1174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시간에 따른 </a:t>
              </a:r>
              <a:r>
                <a:rPr lang="en-US" altLang="ko-KR" sz="2199" dirty="0">
                  <a:solidFill>
                    <a:srgbClr val="000000"/>
                  </a:solidFill>
                  <a:ea typeface="Arita Dotum Medium"/>
                </a:rPr>
                <a:t>AI </a:t>
              </a:r>
              <a:r>
                <a:rPr lang="ko-KR" altLang="en-US" sz="2199" dirty="0" err="1">
                  <a:solidFill>
                    <a:srgbClr val="000000"/>
                  </a:solidFill>
                  <a:ea typeface="Arita Dotum Medium"/>
                </a:rPr>
                <a:t>트랙별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 논문 발행 수 변화 파악</a:t>
              </a:r>
              <a:r>
                <a:rPr lang="en-US" altLang="ko-KR" sz="2199" dirty="0">
                  <a:solidFill>
                    <a:srgbClr val="000000"/>
                  </a:solidFill>
                  <a:ea typeface="Arita Dotum Medium"/>
                </a:rPr>
                <a:t>(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시각화 자료 이용</a:t>
              </a:r>
              <a:r>
                <a:rPr lang="en-US" altLang="ko-KR" sz="2199" dirty="0">
                  <a:solidFill>
                    <a:srgbClr val="000000"/>
                  </a:solidFill>
                  <a:ea typeface="Arita Dotum Medium"/>
                </a:rPr>
                <a:t>)</a:t>
              </a: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endParaRPr lang="en-US" altLang="ko-KR" sz="2199" dirty="0">
                <a:solidFill>
                  <a:srgbClr val="000000"/>
                </a:solidFill>
                <a:ea typeface="Arita Dotum Medium"/>
              </a:endParaRPr>
            </a:p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en-US" sz="2199" dirty="0">
                  <a:solidFill>
                    <a:srgbClr val="000000"/>
                  </a:solidFill>
                  <a:ea typeface="Arita Dotum Medium"/>
                </a:rPr>
                <a:t>AI 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연구 트렌드의 경향성 파악</a:t>
              </a:r>
              <a:r>
                <a:rPr lang="en-US" altLang="ko-KR" sz="2199" dirty="0">
                  <a:solidFill>
                    <a:srgbClr val="000000"/>
                  </a:solidFill>
                  <a:ea typeface="Arita Dotum Medium"/>
                </a:rPr>
                <a:t>(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통계적 분석 활용</a:t>
              </a:r>
              <a:r>
                <a:rPr lang="en-US" altLang="ko-KR" sz="2199" dirty="0">
                  <a:solidFill>
                    <a:srgbClr val="000000"/>
                  </a:solidFill>
                  <a:ea typeface="Arita Dotum Medium"/>
                </a:rPr>
                <a:t>)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CE6D6B40-11AF-ED37-3108-FD18AE2C160C}"/>
              </a:ext>
            </a:extLst>
          </p:cNvPr>
          <p:cNvSpPr txBox="1"/>
          <p:nvPr/>
        </p:nvSpPr>
        <p:spPr>
          <a:xfrm>
            <a:off x="1401636" y="7098478"/>
            <a:ext cx="9704109" cy="53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ko-KR" altLang="en-US" sz="2800" dirty="0">
                <a:solidFill>
                  <a:srgbClr val="003EA8"/>
                </a:solidFill>
                <a:ea typeface="Arita Dotum Bold"/>
              </a:rPr>
              <a:t>프로젝트의 주요 목표</a:t>
            </a:r>
            <a:endParaRPr lang="en-US" sz="28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7A2E8FA5-0EA8-F272-5F71-898BF95664A0}"/>
              </a:ext>
            </a:extLst>
          </p:cNvPr>
          <p:cNvSpPr txBox="1"/>
          <p:nvPr/>
        </p:nvSpPr>
        <p:spPr>
          <a:xfrm>
            <a:off x="1401635" y="4315731"/>
            <a:ext cx="9704109" cy="53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ko-KR" altLang="en-US" sz="2800" dirty="0">
                <a:solidFill>
                  <a:srgbClr val="003EA8"/>
                </a:solidFill>
                <a:ea typeface="Arita Dotum Bold"/>
              </a:rPr>
              <a:t>프로젝트 선정 이유</a:t>
            </a:r>
            <a:endParaRPr lang="en-US" sz="28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02AB8334-CD98-810A-E4BD-3B565347D125}"/>
              </a:ext>
            </a:extLst>
          </p:cNvPr>
          <p:cNvSpPr txBox="1"/>
          <p:nvPr/>
        </p:nvSpPr>
        <p:spPr>
          <a:xfrm>
            <a:off x="1282930" y="5009382"/>
            <a:ext cx="9704109" cy="2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AI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관련 공부를 하게 되면 논문을 주로 활용하게 됨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ea typeface="Arita Dotum Medium"/>
              </a:rPr>
              <a:t>AI </a:t>
            </a: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학문 자체가 흐름이 빠르다 보니 트렌드 파악이 매우 중요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000000"/>
                </a:solidFill>
                <a:ea typeface="Arita Dotum Medium"/>
              </a:rPr>
              <a:t>논문 데이터를 다루는 것은 학문적 지식 확장과 연구 동향 파악에 매우 용이</a:t>
            </a:r>
            <a:endParaRPr lang="en-US" altLang="ko-KR" sz="2199" dirty="0">
              <a:solidFill>
                <a:srgbClr val="000000"/>
              </a:solidFill>
              <a:ea typeface="Arita Dotum Medium"/>
            </a:endParaRP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endParaRPr lang="en-US" sz="2199" dirty="0">
              <a:solidFill>
                <a:srgbClr val="000000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05495" y="2302822"/>
            <a:ext cx="16436355" cy="5768915"/>
            <a:chOff x="0" y="-15892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-15892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7" name="Freeform 7"/>
          <p:cNvSpPr/>
          <p:nvPr/>
        </p:nvSpPr>
        <p:spPr>
          <a:xfrm>
            <a:off x="8067172" y="2754187"/>
            <a:ext cx="2220750" cy="2433093"/>
          </a:xfrm>
          <a:custGeom>
            <a:avLst/>
            <a:gdLst/>
            <a:ahLst/>
            <a:cxnLst/>
            <a:rect l="l" t="t" r="r" b="b"/>
            <a:pathLst>
              <a:path w="2220750" h="2433093">
                <a:moveTo>
                  <a:pt x="0" y="0"/>
                </a:moveTo>
                <a:lnTo>
                  <a:pt x="2220750" y="0"/>
                </a:lnTo>
                <a:lnTo>
                  <a:pt x="2220750" y="2433093"/>
                </a:lnTo>
                <a:lnTo>
                  <a:pt x="0" y="2433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2584680" y="2744997"/>
            <a:ext cx="2553819" cy="2433093"/>
          </a:xfrm>
          <a:custGeom>
            <a:avLst/>
            <a:gdLst/>
            <a:ahLst/>
            <a:cxnLst/>
            <a:rect l="l" t="t" r="r" b="b"/>
            <a:pathLst>
              <a:path w="2553819" h="2433093">
                <a:moveTo>
                  <a:pt x="0" y="0"/>
                </a:moveTo>
                <a:lnTo>
                  <a:pt x="2553818" y="0"/>
                </a:lnTo>
                <a:lnTo>
                  <a:pt x="2553818" y="2433093"/>
                </a:lnTo>
                <a:lnTo>
                  <a:pt x="0" y="2433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584680" y="5588914"/>
            <a:ext cx="2776412" cy="547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500" dirty="0">
                <a:solidFill>
                  <a:srgbClr val="003EA8"/>
                </a:solidFill>
                <a:ea typeface="Arita Dotum Bold"/>
              </a:rPr>
              <a:t>데이터 전처리</a:t>
            </a:r>
            <a:endParaRPr lang="en-US" sz="35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E336664-31E2-74BB-D14E-019A27082E31}"/>
              </a:ext>
            </a:extLst>
          </p:cNvPr>
          <p:cNvSpPr txBox="1"/>
          <p:nvPr/>
        </p:nvSpPr>
        <p:spPr>
          <a:xfrm>
            <a:off x="7932173" y="5588914"/>
            <a:ext cx="2776412" cy="547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500" dirty="0">
                <a:solidFill>
                  <a:srgbClr val="003EA8"/>
                </a:solidFill>
                <a:ea typeface="Arita Dotum Bold"/>
              </a:rPr>
              <a:t>데이터 시각화</a:t>
            </a:r>
            <a:endParaRPr lang="en-US" sz="35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F49F34C-518F-D96F-8111-3182FB378F50}"/>
              </a:ext>
            </a:extLst>
          </p:cNvPr>
          <p:cNvSpPr txBox="1"/>
          <p:nvPr/>
        </p:nvSpPr>
        <p:spPr>
          <a:xfrm>
            <a:off x="13216595" y="5588914"/>
            <a:ext cx="2776412" cy="547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500" dirty="0">
                <a:solidFill>
                  <a:srgbClr val="003EA8"/>
                </a:solidFill>
                <a:ea typeface="Arita Dotum Bold"/>
              </a:rPr>
              <a:t>데이터 분석</a:t>
            </a:r>
            <a:endParaRPr lang="en-US" sz="35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D0EB14F6-D442-361A-50E5-BA7DB17CAA2A}"/>
              </a:ext>
            </a:extLst>
          </p:cNvPr>
          <p:cNvSpPr/>
          <p:nvPr/>
        </p:nvSpPr>
        <p:spPr>
          <a:xfrm>
            <a:off x="13269169" y="2923649"/>
            <a:ext cx="2421451" cy="2254441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14CA4-CB59-4949-9079-CC6E89F7DE71}"/>
              </a:ext>
            </a:extLst>
          </p:cNvPr>
          <p:cNvSpPr txBox="1"/>
          <p:nvPr/>
        </p:nvSpPr>
        <p:spPr>
          <a:xfrm>
            <a:off x="2597380" y="6366261"/>
            <a:ext cx="2541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캐글</a:t>
            </a:r>
            <a:r>
              <a:rPr lang="ko-KR" altLang="en-US" dirty="0"/>
              <a:t> 데이터셋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크롤링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Dateform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4FDD95-0A21-47DA-88AB-96810A3E1388}"/>
              </a:ext>
            </a:extLst>
          </p:cNvPr>
          <p:cNvSpPr txBox="1"/>
          <p:nvPr/>
        </p:nvSpPr>
        <p:spPr>
          <a:xfrm>
            <a:off x="7932173" y="6451320"/>
            <a:ext cx="2541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Plotly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Wordcloud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B658D-A02A-4ED4-AADB-CA39265F5B8B}"/>
              </a:ext>
            </a:extLst>
          </p:cNvPr>
          <p:cNvSpPr txBox="1"/>
          <p:nvPr/>
        </p:nvSpPr>
        <p:spPr>
          <a:xfrm>
            <a:off x="13182600" y="6362700"/>
            <a:ext cx="2541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시각화 해석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F80C2ADB-BAA8-456C-90A1-DC8BE37AEE40}"/>
              </a:ext>
            </a:extLst>
          </p:cNvPr>
          <p:cNvGrpSpPr/>
          <p:nvPr/>
        </p:nvGrpSpPr>
        <p:grpSpPr>
          <a:xfrm>
            <a:off x="905495" y="710708"/>
            <a:ext cx="5613371" cy="851392"/>
            <a:chOff x="0" y="0"/>
            <a:chExt cx="3286657" cy="695693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3DAC8B28-E126-4A09-A66C-534A62E72196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37C5FC72-7504-40FF-AA4E-D96D6D5940E5}"/>
              </a:ext>
            </a:extLst>
          </p:cNvPr>
          <p:cNvSpPr txBox="1"/>
          <p:nvPr/>
        </p:nvSpPr>
        <p:spPr>
          <a:xfrm>
            <a:off x="1153155" y="266700"/>
            <a:ext cx="5118050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기술 및 사용도구 설명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89713" y="2302977"/>
            <a:ext cx="4929832" cy="6802919"/>
            <a:chOff x="15736" y="17005"/>
            <a:chExt cx="1873375" cy="2100407"/>
          </a:xfrm>
        </p:grpSpPr>
        <p:sp>
          <p:nvSpPr>
            <p:cNvPr id="7" name="Freeform 7"/>
            <p:cNvSpPr/>
            <p:nvPr/>
          </p:nvSpPr>
          <p:spPr>
            <a:xfrm>
              <a:off x="15736" y="17005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36108" y="2302977"/>
            <a:ext cx="5135310" cy="6802919"/>
            <a:chOff x="0" y="0"/>
            <a:chExt cx="1992367" cy="21004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2367" cy="2100407"/>
            </a:xfrm>
            <a:custGeom>
              <a:avLst/>
              <a:gdLst/>
              <a:ahLst/>
              <a:cxnLst/>
              <a:rect l="l" t="t" r="r" b="b"/>
              <a:pathLst>
                <a:path w="1992367" h="2100407">
                  <a:moveTo>
                    <a:pt x="0" y="0"/>
                  </a:moveTo>
                  <a:lnTo>
                    <a:pt x="1992367" y="0"/>
                  </a:lnTo>
                  <a:lnTo>
                    <a:pt x="1992367" y="2100407"/>
                  </a:lnTo>
                  <a:lnTo>
                    <a:pt x="0" y="210040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62564" y="2298191"/>
            <a:ext cx="5135310" cy="6764611"/>
            <a:chOff x="0" y="0"/>
            <a:chExt cx="1873375" cy="21004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3182" y="6206569"/>
            <a:ext cx="4404074" cy="2491478"/>
            <a:chOff x="67451" y="792204"/>
            <a:chExt cx="5872099" cy="2441458"/>
          </a:xfrm>
        </p:grpSpPr>
        <p:sp>
          <p:nvSpPr>
            <p:cNvPr id="19" name="TextBox 19"/>
            <p:cNvSpPr txBox="1"/>
            <p:nvPr/>
          </p:nvSpPr>
          <p:spPr>
            <a:xfrm>
              <a:off x="67452" y="792204"/>
              <a:ext cx="5872098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 dirty="0" err="1">
                  <a:solidFill>
                    <a:srgbClr val="003EA8"/>
                  </a:solidFill>
                  <a:ea typeface="Arita Dotum Bold"/>
                </a:rPr>
                <a:t>ArXiv</a:t>
              </a:r>
              <a:r>
                <a:rPr lang="en-US" sz="3500" dirty="0">
                  <a:solidFill>
                    <a:srgbClr val="003EA8"/>
                  </a:solidFill>
                  <a:ea typeface="Arita Dotum Bold"/>
                </a:rPr>
                <a:t> Open Data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7451" y="1794790"/>
              <a:ext cx="5872098" cy="1438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199" dirty="0" err="1">
                  <a:solidFill>
                    <a:srgbClr val="000000"/>
                  </a:solidFill>
                  <a:ea typeface="Arita Dotum Medium"/>
                </a:rPr>
                <a:t>Arxiv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에서 </a:t>
              </a:r>
              <a:r>
                <a:rPr lang="en-US" altLang="ko-KR" sz="2199" dirty="0" err="1">
                  <a:solidFill>
                    <a:srgbClr val="000000"/>
                  </a:solidFill>
                  <a:ea typeface="Arita Dotum Medium"/>
                </a:rPr>
                <a:t>json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 형식의 </a:t>
              </a:r>
              <a:r>
                <a:rPr lang="en-US" altLang="ko-KR" sz="2199" dirty="0">
                  <a:solidFill>
                    <a:srgbClr val="000000"/>
                  </a:solidFill>
                  <a:ea typeface="Arita Dotum Medium"/>
                </a:rPr>
                <a:t>metadata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로 오픈 데이터를 제공</a:t>
              </a:r>
              <a:endParaRPr lang="en-US" altLang="ko-KR" sz="2199" dirty="0">
                <a:solidFill>
                  <a:srgbClr val="000000"/>
                </a:solidFill>
                <a:ea typeface="Arita Dotum Medium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분석 대상 데이터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729310" y="6195390"/>
            <a:ext cx="4404074" cy="2421135"/>
            <a:chOff x="3290" y="-28601"/>
            <a:chExt cx="5872100" cy="2678468"/>
          </a:xfrm>
        </p:grpSpPr>
        <p:sp>
          <p:nvSpPr>
            <p:cNvPr id="22" name="TextBox 22"/>
            <p:cNvSpPr txBox="1"/>
            <p:nvPr/>
          </p:nvSpPr>
          <p:spPr>
            <a:xfrm>
              <a:off x="3292" y="-28601"/>
              <a:ext cx="5872098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3500" dirty="0">
                  <a:solidFill>
                    <a:srgbClr val="003EA8"/>
                  </a:solidFill>
                  <a:ea typeface="Arita Dotum Bold"/>
                </a:rPr>
                <a:t>Method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290" y="1127384"/>
              <a:ext cx="5872099" cy="1522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199" dirty="0" err="1">
                  <a:solidFill>
                    <a:srgbClr val="000000"/>
                  </a:solidFill>
                  <a:ea typeface="Arita Dotum Medium"/>
                </a:rPr>
                <a:t>ArXiv</a:t>
              </a:r>
              <a:r>
                <a:rPr lang="en-US" sz="2199" dirty="0">
                  <a:solidFill>
                    <a:srgbClr val="000000"/>
                  </a:solidFill>
                  <a:ea typeface="Arita Dotum Medium"/>
                </a:rPr>
                <a:t> Data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에서 </a:t>
              </a:r>
              <a:r>
                <a:rPr lang="en-US" altLang="ko-KR" sz="2199" dirty="0">
                  <a:solidFill>
                    <a:srgbClr val="000000"/>
                  </a:solidFill>
                  <a:ea typeface="Arita Dotum Medium"/>
                </a:rPr>
                <a:t>Category 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역할</a:t>
              </a:r>
              <a:endParaRPr lang="en-US" altLang="ko-KR" sz="2199" dirty="0">
                <a:solidFill>
                  <a:srgbClr val="000000"/>
                </a:solidFill>
                <a:ea typeface="Arita Dotum Medium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rgbClr val="000000"/>
                </a:solidFill>
                <a:ea typeface="Arita Dotum Medium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직접 </a:t>
              </a:r>
              <a:r>
                <a:rPr lang="ko-KR" altLang="en-US" sz="2199" dirty="0" err="1">
                  <a:solidFill>
                    <a:srgbClr val="000000"/>
                  </a:solidFill>
                  <a:ea typeface="Arita Dotum Medium"/>
                </a:rPr>
                <a:t>크롤링</a:t>
              </a: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 하여 데이터 수집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028182" y="6176944"/>
            <a:ext cx="4558492" cy="2009157"/>
            <a:chOff x="596589" y="-313655"/>
            <a:chExt cx="6077989" cy="2678879"/>
          </a:xfrm>
        </p:grpSpPr>
        <p:sp>
          <p:nvSpPr>
            <p:cNvPr id="25" name="TextBox 25"/>
            <p:cNvSpPr txBox="1"/>
            <p:nvPr/>
          </p:nvSpPr>
          <p:spPr>
            <a:xfrm>
              <a:off x="596589" y="-313655"/>
              <a:ext cx="5872098" cy="750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 dirty="0">
                  <a:solidFill>
                    <a:srgbClr val="003EA8"/>
                  </a:solidFill>
                  <a:ea typeface="Arita Dotum Bold"/>
                </a:rPr>
                <a:t>Final Data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02480" y="1084273"/>
              <a:ext cx="5872098" cy="1280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199" dirty="0">
                  <a:solidFill>
                    <a:srgbClr val="000000"/>
                  </a:solidFill>
                  <a:ea typeface="Arita Dotum Medium"/>
                </a:rPr>
                <a:t>두 데이터를 통합 및 전 처리 후 이를 분석 자료로 활용</a:t>
              </a:r>
              <a:endParaRPr lang="en-US" sz="21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33" name="Freeform 33"/>
          <p:cNvSpPr/>
          <p:nvPr/>
        </p:nvSpPr>
        <p:spPr>
          <a:xfrm>
            <a:off x="7502242" y="498877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2D1AA8-42F4-CFF5-8B67-88262103D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43" y="3308371"/>
            <a:ext cx="4077971" cy="220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pers with Code Portal for Sciences | Papers With Code">
            <a:extLst>
              <a:ext uri="{FF2B5EF4-FFF2-40B4-BE49-F238E27FC236}">
                <a16:creationId xmlns:a16="http://schemas.microsoft.com/office/drawing/2014/main" id="{64D58D63-0835-2FE6-EEB6-214BC7915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68" y="4005825"/>
            <a:ext cx="4404073" cy="81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pers with Code partners with arXiv | by Robert Stojnic | PapersWithCode |  Medium">
            <a:extLst>
              <a:ext uri="{FF2B5EF4-FFF2-40B4-BE49-F238E27FC236}">
                <a16:creationId xmlns:a16="http://schemas.microsoft.com/office/drawing/2014/main" id="{245420DD-422F-8692-76E5-EE0E1ACA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622" y="2981456"/>
            <a:ext cx="4927193" cy="285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3">
            <a:extLst>
              <a:ext uri="{FF2B5EF4-FFF2-40B4-BE49-F238E27FC236}">
                <a16:creationId xmlns:a16="http://schemas.microsoft.com/office/drawing/2014/main" id="{790D4359-C1CC-4060-A98D-442E8A6168C3}"/>
              </a:ext>
            </a:extLst>
          </p:cNvPr>
          <p:cNvGrpSpPr/>
          <p:nvPr/>
        </p:nvGrpSpPr>
        <p:grpSpPr>
          <a:xfrm>
            <a:off x="905495" y="710708"/>
            <a:ext cx="6543045" cy="851392"/>
            <a:chOff x="0" y="0"/>
            <a:chExt cx="3286657" cy="695693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E6ABC523-EFF6-4326-817C-9904AE0104A2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11">
            <a:extLst>
              <a:ext uri="{FF2B5EF4-FFF2-40B4-BE49-F238E27FC236}">
                <a16:creationId xmlns:a16="http://schemas.microsoft.com/office/drawing/2014/main" id="{081A94CB-9676-4844-BFE0-C3DCE4EEAE1C}"/>
              </a:ext>
            </a:extLst>
          </p:cNvPr>
          <p:cNvSpPr txBox="1"/>
          <p:nvPr/>
        </p:nvSpPr>
        <p:spPr>
          <a:xfrm>
            <a:off x="1153154" y="266700"/>
            <a:ext cx="6543045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>
                <a:solidFill>
                  <a:srgbClr val="003EA8"/>
                </a:solidFill>
                <a:ea typeface="Arita Dotum Bold"/>
              </a:rPr>
              <a:t>데이터 소스 및 전처리 과정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3" name="순서도: 병합 2">
            <a:extLst>
              <a:ext uri="{FF2B5EF4-FFF2-40B4-BE49-F238E27FC236}">
                <a16:creationId xmlns:a16="http://schemas.microsoft.com/office/drawing/2014/main" id="{2AF6ADF7-E35C-7C5D-AB8C-66AA0074FA5D}"/>
              </a:ext>
            </a:extLst>
          </p:cNvPr>
          <p:cNvSpPr/>
          <p:nvPr/>
        </p:nvSpPr>
        <p:spPr>
          <a:xfrm rot="16200000">
            <a:off x="11695989" y="5422243"/>
            <a:ext cx="800029" cy="564384"/>
          </a:xfrm>
          <a:prstGeom prst="flowChartMerg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7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219294" y="2324100"/>
            <a:ext cx="15795020" cy="6518756"/>
            <a:chOff x="0" y="0"/>
            <a:chExt cx="5762066" cy="463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F6B4C633-A2B4-23D0-C5C2-D960A9793220}"/>
              </a:ext>
            </a:extLst>
          </p:cNvPr>
          <p:cNvSpPr txBox="1"/>
          <p:nvPr/>
        </p:nvSpPr>
        <p:spPr>
          <a:xfrm>
            <a:off x="1893536" y="3150392"/>
            <a:ext cx="7119778" cy="480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altLang="ko-KR" sz="3200" b="1" dirty="0" err="1">
                <a:solidFill>
                  <a:srgbClr val="003EA8"/>
                </a:solidFill>
                <a:latin typeface="Arita Dotum Medium" panose="020B0600000101010101" charset="-127"/>
                <a:ea typeface="Arita Dotum Medium" panose="020B0600000101010101" charset="-127"/>
              </a:rPr>
              <a:t>arxiv.json</a:t>
            </a:r>
            <a:endParaRPr lang="en-US" altLang="ko-KR" sz="3200" b="1" dirty="0">
              <a:solidFill>
                <a:srgbClr val="003EA8"/>
              </a:solidFill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914400" lvl="1" indent="-4572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Arxiv.org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에서 </a:t>
            </a:r>
            <a:r>
              <a:rPr lang="ko-KR" altLang="en-US" sz="2400" dirty="0" err="1">
                <a:latin typeface="Arita Dotum Medium" panose="020B0600000101010101" charset="-127"/>
                <a:ea typeface="Arita Dotum Medium" panose="020B0600000101010101" charset="-127"/>
              </a:rPr>
              <a:t>캐글에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 등록한 데이터 활용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914400" lvl="1" indent="-4572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Json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파일을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csv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로 변환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914400" lvl="1" indent="-4572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ta Dotum Medium" panose="020B0600000101010101" charset="-127"/>
                <a:ea typeface="Arita Dotum Medium" panose="020B0600000101010101" charset="-127"/>
              </a:rPr>
              <a:t>Arxiv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에서 지원하는 카테고리로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1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차 분류</a:t>
            </a:r>
            <a:endParaRPr lang="en-US" altLang="ko-KR" sz="2400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AI(AI</a:t>
            </a:r>
            <a:r>
              <a:rPr lang="ko-KR" altLang="en-US" dirty="0"/>
              <a:t>의 전반적인 논문</a:t>
            </a:r>
            <a:r>
              <a:rPr lang="en-US" altLang="ko-KR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CL(</a:t>
            </a:r>
            <a:r>
              <a:rPr lang="ko-KR" altLang="en-US" dirty="0"/>
              <a:t>자연어처리관련 논문</a:t>
            </a:r>
            <a:r>
              <a:rPr lang="en-US" altLang="ko-KR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CV(</a:t>
            </a:r>
            <a:r>
              <a:rPr lang="ko-KR" altLang="en-US" dirty="0"/>
              <a:t>컴퓨터 비전관련 논문</a:t>
            </a:r>
            <a:r>
              <a:rPr lang="en-US" altLang="ko-KR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FL(Formal Languages and Automata Theory</a:t>
            </a:r>
            <a:r>
              <a:rPr lang="ko-KR" altLang="en-US" dirty="0"/>
              <a:t>관련 논문</a:t>
            </a:r>
            <a:r>
              <a:rPr lang="en-US" altLang="ko-KR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LG(ML </a:t>
            </a:r>
            <a:r>
              <a:rPr lang="ko-KR" altLang="en-US" dirty="0"/>
              <a:t>관련 논문</a:t>
            </a:r>
            <a:r>
              <a:rPr lang="en-US" altLang="ko-KR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NE(Neural and Evolutionary Computing</a:t>
            </a:r>
            <a:r>
              <a:rPr lang="ko-KR" altLang="en-US" dirty="0"/>
              <a:t>관련 논문</a:t>
            </a:r>
            <a:r>
              <a:rPr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CB08AE-5389-4830-9F4C-FA96CDC0F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764807"/>
            <a:ext cx="6088860" cy="5637341"/>
          </a:xfrm>
          <a:prstGeom prst="rect">
            <a:avLst/>
          </a:prstGeom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89CCCFE3-8A86-4419-A9A3-9CFBD2749BE6}"/>
              </a:ext>
            </a:extLst>
          </p:cNvPr>
          <p:cNvGrpSpPr/>
          <p:nvPr/>
        </p:nvGrpSpPr>
        <p:grpSpPr>
          <a:xfrm>
            <a:off x="905495" y="710708"/>
            <a:ext cx="6181105" cy="851392"/>
            <a:chOff x="0" y="0"/>
            <a:chExt cx="3286657" cy="695693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B502FC57-F77E-4BD7-BF87-BC01A7323929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0AE721F1-422F-4DEB-82BC-D494D5547C53}"/>
              </a:ext>
            </a:extLst>
          </p:cNvPr>
          <p:cNvSpPr txBox="1"/>
          <p:nvPr/>
        </p:nvSpPr>
        <p:spPr>
          <a:xfrm>
            <a:off x="1153155" y="266700"/>
            <a:ext cx="6271206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데이터 전처리 과정 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(</a:t>
            </a:r>
            <a:r>
              <a:rPr lang="ko-KR" altLang="en-US" sz="4400" dirty="0" err="1">
                <a:solidFill>
                  <a:srgbClr val="003EA8"/>
                </a:solidFill>
                <a:ea typeface="Arita Dotum Bold"/>
              </a:rPr>
              <a:t>캐글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)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7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219294" y="2324100"/>
            <a:ext cx="15795020" cy="6518756"/>
            <a:chOff x="0" y="0"/>
            <a:chExt cx="5762066" cy="463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F6B4C633-A2B4-23D0-C5C2-D960A9793220}"/>
              </a:ext>
            </a:extLst>
          </p:cNvPr>
          <p:cNvSpPr txBox="1"/>
          <p:nvPr/>
        </p:nvSpPr>
        <p:spPr>
          <a:xfrm>
            <a:off x="1490822" y="2956719"/>
            <a:ext cx="7119778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altLang="ko-KR" sz="3200" b="1" dirty="0">
                <a:solidFill>
                  <a:srgbClr val="003EA8"/>
                </a:solidFill>
                <a:latin typeface="Arita Dotum Medium" panose="020B0600000101010101" charset="-127"/>
                <a:ea typeface="Arita Dotum Medium" panose="020B0600000101010101" charset="-127"/>
              </a:rPr>
              <a:t>   paperswithcode.csv</a:t>
            </a:r>
          </a:p>
          <a:p>
            <a:pPr marL="914400" lvl="1" indent="-4572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rita Dotum Medium" panose="020B0600000101010101" charset="-127"/>
                <a:ea typeface="Arita Dotum Medium" panose="020B0600000101010101" charset="-127"/>
              </a:rPr>
              <a:t>Paperswithcode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에서 분류한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method/category/model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리스트를 정리한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csv</a:t>
            </a:r>
          </a:p>
          <a:p>
            <a:pPr marL="914400" lvl="1" indent="-4572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Web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Crawling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을 통한 데이터 수집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(Selenium)</a:t>
            </a:r>
          </a:p>
          <a:p>
            <a:pPr marL="914400" lvl="1" indent="-4572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이 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csv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 파일을 얻기 위해서는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3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번의 과정 필요</a:t>
            </a:r>
            <a:endParaRPr lang="en-US" sz="24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7638856-4C1F-9DFC-BBF0-99FE1C9E1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552700"/>
            <a:ext cx="7588919" cy="578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50AB8098-A011-440E-9355-F9DA085AAA79}"/>
              </a:ext>
            </a:extLst>
          </p:cNvPr>
          <p:cNvGrpSpPr/>
          <p:nvPr/>
        </p:nvGrpSpPr>
        <p:grpSpPr>
          <a:xfrm>
            <a:off x="905495" y="710708"/>
            <a:ext cx="6181105" cy="851392"/>
            <a:chOff x="0" y="0"/>
            <a:chExt cx="3286657" cy="695693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1DDEB12E-BC84-404E-AF97-10509BF24005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95D5BD54-D454-46BC-A70C-D50CBF5CA562}"/>
              </a:ext>
            </a:extLst>
          </p:cNvPr>
          <p:cNvSpPr txBox="1"/>
          <p:nvPr/>
        </p:nvSpPr>
        <p:spPr>
          <a:xfrm>
            <a:off x="1153155" y="266700"/>
            <a:ext cx="6271206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데이터 전처리 과정 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(</a:t>
            </a:r>
            <a:r>
              <a:rPr lang="ko-KR" altLang="en-US" sz="4400" dirty="0" err="1">
                <a:solidFill>
                  <a:srgbClr val="003EA8"/>
                </a:solidFill>
                <a:ea typeface="Arita Dotum Bold"/>
              </a:rPr>
              <a:t>캐글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)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179241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219200" y="2275942"/>
            <a:ext cx="15795020" cy="7439558"/>
            <a:chOff x="0" y="0"/>
            <a:chExt cx="5762066" cy="463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A9BC256-B214-FB31-F820-E670ED38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756" y="2494651"/>
            <a:ext cx="8197537" cy="6404877"/>
          </a:xfrm>
          <a:prstGeom prst="rect">
            <a:avLst/>
          </a:prstGeom>
        </p:spPr>
      </p:pic>
      <p:sp>
        <p:nvSpPr>
          <p:cNvPr id="7" name="TextBox 23">
            <a:extLst>
              <a:ext uri="{FF2B5EF4-FFF2-40B4-BE49-F238E27FC236}">
                <a16:creationId xmlns:a16="http://schemas.microsoft.com/office/drawing/2014/main" id="{FE0E2919-5935-8A04-C3EE-9BE692DC559B}"/>
              </a:ext>
            </a:extLst>
          </p:cNvPr>
          <p:cNvSpPr txBox="1"/>
          <p:nvPr/>
        </p:nvSpPr>
        <p:spPr>
          <a:xfrm>
            <a:off x="1697603" y="2494651"/>
            <a:ext cx="7119778" cy="2282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550"/>
              </a:lnSpc>
              <a:buAutoNum type="arabicParenR"/>
            </a:pPr>
            <a:r>
              <a:rPr lang="en-US" altLang="ko-KR" sz="3200" b="1" dirty="0">
                <a:solidFill>
                  <a:srgbClr val="003EA8"/>
                </a:solidFill>
                <a:latin typeface="Arita Dotum Medium" panose="020B0600000101010101" charset="-127"/>
                <a:ea typeface="Arita Dotum Medium" panose="020B0600000101010101" charset="-127"/>
              </a:rPr>
              <a:t>Method</a:t>
            </a: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Arita Dotum Medium" panose="020B0600000101010101" charset="-127"/>
                <a:ea typeface="Arita Dotum Medium" panose="020B0600000101010101" charset="-127"/>
              </a:rPr>
              <a:t>각 </a:t>
            </a:r>
            <a:r>
              <a:rPr lang="en-US" altLang="ko-KR" sz="2400" b="1" dirty="0">
                <a:latin typeface="Arita Dotum Medium" panose="020B0600000101010101" charset="-127"/>
                <a:ea typeface="Arita Dotum Medium" panose="020B0600000101010101" charset="-127"/>
              </a:rPr>
              <a:t>method </a:t>
            </a:r>
            <a:r>
              <a:rPr lang="ko-KR" altLang="en-US" sz="2400" b="1" dirty="0">
                <a:latin typeface="Arita Dotum Medium" panose="020B0600000101010101" charset="-127"/>
                <a:ea typeface="Arita Dotum Medium" panose="020B0600000101010101" charset="-127"/>
              </a:rPr>
              <a:t>마다 해당 타이틀 클릭 </a:t>
            </a:r>
            <a:endParaRPr lang="en-US" altLang="ko-KR" sz="24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1257300" lvl="2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ta Dotum Medium" panose="020B0600000101010101" charset="-127"/>
                <a:ea typeface="Arita Dotum Medium" panose="020B0600000101010101" charset="-127"/>
              </a:rPr>
              <a:t>Ex) Computer Vision</a:t>
            </a: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해당 페이지에서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Method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키워드 추출</a:t>
            </a:r>
            <a:endParaRPr lang="en-US" sz="24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63BEAE-0B14-8DC6-3CCA-ED7BEC126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532" y="4973269"/>
            <a:ext cx="6955204" cy="446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619370F1-FC83-493A-A374-A2A17BB0A103}"/>
              </a:ext>
            </a:extLst>
          </p:cNvPr>
          <p:cNvGrpSpPr/>
          <p:nvPr/>
        </p:nvGrpSpPr>
        <p:grpSpPr>
          <a:xfrm>
            <a:off x="905495" y="710708"/>
            <a:ext cx="6638305" cy="851392"/>
            <a:chOff x="0" y="0"/>
            <a:chExt cx="3286657" cy="695693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F8D8EB5A-1C37-47D1-80AC-32EE11988E4C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1">
            <a:extLst>
              <a:ext uri="{FF2B5EF4-FFF2-40B4-BE49-F238E27FC236}">
                <a16:creationId xmlns:a16="http://schemas.microsoft.com/office/drawing/2014/main" id="{8B891BC6-AC41-4D77-9D27-B806E02F5F62}"/>
              </a:ext>
            </a:extLst>
          </p:cNvPr>
          <p:cNvSpPr txBox="1"/>
          <p:nvPr/>
        </p:nvSpPr>
        <p:spPr>
          <a:xfrm>
            <a:off x="1153155" y="266700"/>
            <a:ext cx="6271206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데이터 전처리 과정 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(</a:t>
            </a:r>
            <a:r>
              <a:rPr lang="ko-KR" altLang="en-US" sz="4400" dirty="0" err="1">
                <a:solidFill>
                  <a:srgbClr val="003EA8"/>
                </a:solidFill>
                <a:ea typeface="Arita Dotum Bold"/>
              </a:rPr>
              <a:t>크롤링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)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254933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7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219294" y="2185768"/>
            <a:ext cx="15795020" cy="7758332"/>
            <a:chOff x="0" y="0"/>
            <a:chExt cx="5762066" cy="463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63042"/>
            </a:xfrm>
            <a:custGeom>
              <a:avLst/>
              <a:gdLst/>
              <a:ahLst/>
              <a:cxnLst/>
              <a:rect l="l" t="t" r="r" b="b"/>
              <a:pathLst>
                <a:path w="5762066" h="463042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B7C679D-9822-966F-D3A0-7FDFDEFB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898" y="2552700"/>
            <a:ext cx="8167502" cy="6324600"/>
          </a:xfrm>
          <a:prstGeom prst="rect">
            <a:avLst/>
          </a:prstGeom>
        </p:spPr>
      </p:pic>
      <p:sp>
        <p:nvSpPr>
          <p:cNvPr id="13" name="TextBox 23">
            <a:extLst>
              <a:ext uri="{FF2B5EF4-FFF2-40B4-BE49-F238E27FC236}">
                <a16:creationId xmlns:a16="http://schemas.microsoft.com/office/drawing/2014/main" id="{E76BCEE6-1C2D-142E-F04A-445353140535}"/>
              </a:ext>
            </a:extLst>
          </p:cNvPr>
          <p:cNvSpPr txBox="1"/>
          <p:nvPr/>
        </p:nvSpPr>
        <p:spPr>
          <a:xfrm>
            <a:off x="1697603" y="2494651"/>
            <a:ext cx="7119778" cy="2282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altLang="ko-KR" sz="3200" b="1" dirty="0">
                <a:solidFill>
                  <a:srgbClr val="003EA8"/>
                </a:solidFill>
                <a:latin typeface="Arita Dotum Medium" panose="020B0600000101010101" charset="-127"/>
                <a:ea typeface="Arita Dotum Medium" panose="020B0600000101010101" charset="-127"/>
              </a:rPr>
              <a:t>2) Category</a:t>
            </a: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ta Dotum Medium" panose="020B0600000101010101" charset="-127"/>
                <a:ea typeface="Arita Dotum Medium" panose="020B0600000101010101" charset="-127"/>
              </a:rPr>
              <a:t>See</a:t>
            </a:r>
            <a:r>
              <a:rPr lang="ko-KR" altLang="en-US" sz="2400" b="1" dirty="0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2400" b="1" dirty="0">
                <a:latin typeface="Arita Dotum Medium" panose="020B0600000101010101" charset="-127"/>
                <a:ea typeface="Arita Dotum Medium" panose="020B0600000101010101" charset="-127"/>
              </a:rPr>
              <a:t>all</a:t>
            </a:r>
            <a:r>
              <a:rPr lang="ko-KR" altLang="en-US" sz="2400" b="1" dirty="0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2400" b="1" dirty="0">
                <a:latin typeface="Arita Dotum Medium" panose="020B0600000101010101" charset="-127"/>
                <a:ea typeface="Arita Dotum Medium" panose="020B0600000101010101" charset="-127"/>
              </a:rPr>
              <a:t>methods</a:t>
            </a:r>
            <a:r>
              <a:rPr lang="ko-KR" altLang="en-US" sz="2400" b="1" dirty="0">
                <a:latin typeface="Arita Dotum Medium" panose="020B0600000101010101" charset="-127"/>
                <a:ea typeface="Arita Dotum Medium" panose="020B0600000101010101" charset="-127"/>
              </a:rPr>
              <a:t> 버튼을 클릭</a:t>
            </a:r>
            <a:endParaRPr lang="en-US" altLang="ko-KR" sz="2400" b="1" dirty="0">
              <a:latin typeface="Arita Dotum Medium" panose="020B0600000101010101" charset="-127"/>
              <a:ea typeface="Arita Dotum Medium" panose="020B0600000101010101" charset="-127"/>
            </a:endParaRPr>
          </a:p>
          <a:p>
            <a:pPr marL="1257300" lvl="2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ta Dotum Medium" panose="020B0600000101010101" charset="-127"/>
                <a:ea typeface="Arita Dotum Medium" panose="020B0600000101010101" charset="-127"/>
              </a:rPr>
              <a:t>Ex) See all 183 methods</a:t>
            </a:r>
          </a:p>
          <a:p>
            <a:pPr marL="800100" lvl="1" indent="-342900">
              <a:lnSpc>
                <a:spcPts val="455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해당 페이지에서 </a:t>
            </a:r>
            <a:r>
              <a:rPr lang="en-US" altLang="ko-KR" sz="2400" dirty="0">
                <a:latin typeface="Arita Dotum Medium" panose="020B0600000101010101" charset="-127"/>
                <a:ea typeface="Arita Dotum Medium" panose="020B0600000101010101" charset="-127"/>
              </a:rPr>
              <a:t>Category </a:t>
            </a:r>
            <a:r>
              <a:rPr lang="ko-KR" altLang="en-US" sz="2400" dirty="0">
                <a:latin typeface="Arita Dotum Medium" panose="020B0600000101010101" charset="-127"/>
                <a:ea typeface="Arita Dotum Medium" panose="020B0600000101010101" charset="-127"/>
              </a:rPr>
              <a:t>키워드 추출</a:t>
            </a:r>
            <a:endParaRPr lang="en-US" sz="2400" dirty="0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5174666-433B-1436-CC0C-32522759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04" y="5022559"/>
            <a:ext cx="6801288" cy="431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3">
            <a:extLst>
              <a:ext uri="{FF2B5EF4-FFF2-40B4-BE49-F238E27FC236}">
                <a16:creationId xmlns:a16="http://schemas.microsoft.com/office/drawing/2014/main" id="{96CF563A-0714-4E88-B71A-75049763D9D5}"/>
              </a:ext>
            </a:extLst>
          </p:cNvPr>
          <p:cNvGrpSpPr/>
          <p:nvPr/>
        </p:nvGrpSpPr>
        <p:grpSpPr>
          <a:xfrm>
            <a:off x="905495" y="710708"/>
            <a:ext cx="6638305" cy="851392"/>
            <a:chOff x="0" y="0"/>
            <a:chExt cx="3286657" cy="695693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C4BA40B4-ED5A-4539-A6D4-45DB1CA5C2BE}"/>
                </a:ext>
              </a:extLst>
            </p:cNvPr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1">
            <a:extLst>
              <a:ext uri="{FF2B5EF4-FFF2-40B4-BE49-F238E27FC236}">
                <a16:creationId xmlns:a16="http://schemas.microsoft.com/office/drawing/2014/main" id="{51DE634A-1EF6-47D9-A4AC-3D790D6E7FD9}"/>
              </a:ext>
            </a:extLst>
          </p:cNvPr>
          <p:cNvSpPr txBox="1"/>
          <p:nvPr/>
        </p:nvSpPr>
        <p:spPr>
          <a:xfrm>
            <a:off x="1153155" y="266700"/>
            <a:ext cx="6271206" cy="1183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3EA8"/>
                </a:solidFill>
                <a:ea typeface="Arita Dotum Bold"/>
              </a:rPr>
              <a:t>데이터 전처리 과정 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(</a:t>
            </a:r>
            <a:r>
              <a:rPr lang="ko-KR" altLang="en-US" sz="4400" dirty="0" err="1">
                <a:solidFill>
                  <a:srgbClr val="003EA8"/>
                </a:solidFill>
                <a:ea typeface="Arita Dotum Bold"/>
              </a:rPr>
              <a:t>크롤링</a:t>
            </a:r>
            <a:r>
              <a:rPr lang="en-US" altLang="ko-KR" sz="4400" dirty="0">
                <a:solidFill>
                  <a:srgbClr val="003EA8"/>
                </a:solidFill>
                <a:ea typeface="Arita Dotum Bold"/>
              </a:rPr>
              <a:t>)</a:t>
            </a:r>
            <a:endParaRPr lang="en-US" sz="44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3405995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webextensions/webextension1.xml><?xml version="1.0" encoding="utf-8"?>
<we:webextension xmlns:we="http://schemas.microsoft.com/office/webextensions/webextension/2010/11" id="{533CC491-00EB-49D4-A952-8A4A466FCB94}">
  <we:reference id="wa104295828" version="1.9.0.0" store="ko-KR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hart-studio.plotly.com/~biniy/20&quot;,&quot;values&quot;:{},&quot;data&quot;:{&quot;uri&quot;:&quot;chart-studio.plotly.com/~biniy/20&quot;},&quot;secure&quot;:false}],&quot;name&quot;:&quot;chart-studio.plotly.com/~biniy/20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33CC491-00EB-49D4-A952-8A4A466FCB94}">
  <we:reference id="wa104295828" version="1.9.0.0" store="ko-KR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hart-studio.plotly.com/~biniy/16&quot;,&quot;values&quot;:{},&quot;data&quot;:{&quot;uri&quot;:&quot;chart-studio.plotly.com/~biniy/16&quot;},&quot;secure&quot;:false}],&quot;name&quot;:&quot;chart-studio.plotly.com/~biniy/16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533CC491-00EB-49D4-A952-8A4A466FCB94}">
  <we:reference id="wa104295828" version="1.9.0.0" store="ko-KR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hart-studio.plotly.com/~biniy/63&quot;,&quot;values&quot;:{},&quot;data&quot;:{&quot;uri&quot;:&quot;chart-studio.plotly.com/~biniy/63&quot;},&quot;secure&quot;:false}],&quot;name&quot;:&quot;chart-studio.plotly.com/~biniy/63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533CC491-00EB-49D4-A952-8A4A466FCB94}">
  <we:reference id="wa104295828" version="1.9.0.0" store="ko-KR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hart-studio.plotly.com/~wtmo/1&quot;,&quot;values&quot;:{},&quot;data&quot;:{&quot;uri&quot;:&quot;chart-studio.plotly.com/~wtmo/1&quot;},&quot;secure&quot;:false}],&quot;name&quot;:&quot;chart-studio.plotly.com/~wtmo/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533CC491-00EB-49D4-A952-8A4A466FCB94}">
  <we:reference id="wa104295828" version="1.9.0.0" store="ko-KR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hart-studio.plotly.com/~wtmo/7&quot;,&quot;values&quot;:{},&quot;data&quot;:{&quot;uri&quot;:&quot;chart-studio.plotly.com/~wtmo/7&quot;},&quot;secure&quot;:false}],&quot;name&quot;:&quot;chart-studio.plotly.com/~wtmo/7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533CC491-00EB-49D4-A952-8A4A466FCB94}">
  <we:reference id="wa104295828" version="1.9.0.0" store="ko-KR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hart-studio.plotly.com/~wtmo/10&quot;,&quot;values&quot;:{},&quot;data&quot;:{&quot;uri&quot;:&quot;chart-studio.plotly.com/~wtmo/10&quot;},&quot;secure&quot;:false}],&quot;name&quot;:&quot;chart-studio.plotly.com/~wtmo/10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533CC491-00EB-49D4-A952-8A4A466FCB94}">
  <we:reference id="wa104295828" version="1.9.0.0" store="ko-KR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hart-studio.plotly.com/~wtmo/21&quot;,&quot;values&quot;:{},&quot;data&quot;:{&quot;uri&quot;:&quot;chart-studio.plotly.com/~wtmo/21&quot;},&quot;secure&quot;:false}],&quot;name&quot;:&quot;chart-studio.plotly.com/~wtmo/2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533CC491-00EB-49D4-A952-8A4A466FCB94}">
  <we:reference id="wa104295828" version="1.9.0.0" store="ko-KR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hart-studio.plotly.com/~wtmo/15&quot;,&quot;values&quot;:{},&quot;data&quot;:{&quot;uri&quot;:&quot;chart-studio.plotly.com/~wtmo/15&quot;},&quot;secure&quot;:false}],&quot;name&quot;:&quot;chart-studio.plotly.com/~wtmo/15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533CC491-00EB-49D4-A952-8A4A466FCB94}">
  <we:reference id="wa104295828" version="1.9.0.0" store="ko-KR" storeType="OMEX"/>
  <we:alternateReferences>
    <we:reference id="WA104295828" version="1.9.0.0" store="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hart-studio.plotly.com/~wtmo/25&quot;,&quot;values&quot;:{},&quot;data&quot;:{&quot;uri&quot;:&quot;chart-studio.plotly.com/~wtmo/25&quot;},&quot;secure&quot;:false}],&quot;name&quot;:&quot;chart-studio.plotly.com/~wtmo/25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927</Words>
  <Application>Microsoft Office PowerPoint</Application>
  <PresentationFormat>사용자 지정</PresentationFormat>
  <Paragraphs>178</Paragraphs>
  <Slides>24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돋움</vt:lpstr>
      <vt:lpstr>Arial Rounded MT Bold</vt:lpstr>
      <vt:lpstr>SFMono-Regular</vt:lpstr>
      <vt:lpstr>Calibri</vt:lpstr>
      <vt:lpstr>Arita Dotum Medium</vt:lpstr>
      <vt:lpstr>맑은 고딕</vt:lpstr>
      <vt:lpstr>Arita Dotum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alex</dc:creator>
  <cp:lastModifiedBy>이 연빈</cp:lastModifiedBy>
  <cp:revision>55</cp:revision>
  <dcterms:created xsi:type="dcterms:W3CDTF">2006-08-16T00:00:00Z</dcterms:created>
  <dcterms:modified xsi:type="dcterms:W3CDTF">2023-09-08T03:19:51Z</dcterms:modified>
  <dc:identifier>DAFtmLjO5Ss</dc:identifier>
</cp:coreProperties>
</file>